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Lst>
  <p:sldSz cx="9144000" cy="6858000" type="screen4x3"/>
  <p:notesSz cx="6858000" cy="9144000"/>
  <p:defaultTextStyle>
    <a:lvl1pPr>
      <a:defRPr>
        <a:latin typeface="Arial"/>
        <a:ea typeface="Arial"/>
        <a:cs typeface="Arial"/>
        <a:sym typeface="Arial"/>
      </a:defRPr>
    </a:lvl1pPr>
    <a:lvl2pPr indent="457200">
      <a:defRPr>
        <a:latin typeface="Arial"/>
        <a:ea typeface="Arial"/>
        <a:cs typeface="Arial"/>
        <a:sym typeface="Arial"/>
      </a:defRPr>
    </a:lvl2pPr>
    <a:lvl3pPr indent="914400">
      <a:defRPr>
        <a:latin typeface="Arial"/>
        <a:ea typeface="Arial"/>
        <a:cs typeface="Arial"/>
        <a:sym typeface="Arial"/>
      </a:defRPr>
    </a:lvl3pPr>
    <a:lvl4pPr indent="1371600">
      <a:defRPr>
        <a:latin typeface="Arial"/>
        <a:ea typeface="Arial"/>
        <a:cs typeface="Arial"/>
        <a:sym typeface="Arial"/>
      </a:defRPr>
    </a:lvl4pPr>
    <a:lvl5pPr indent="1828800">
      <a:defRPr>
        <a:latin typeface="Arial"/>
        <a:ea typeface="Arial"/>
        <a:cs typeface="Arial"/>
        <a:sym typeface="Arial"/>
      </a:defRPr>
    </a:lvl5pPr>
    <a:lvl6pPr indent="2286000">
      <a:defRPr>
        <a:latin typeface="Arial"/>
        <a:ea typeface="Arial"/>
        <a:cs typeface="Arial"/>
        <a:sym typeface="Arial"/>
      </a:defRPr>
    </a:lvl6pPr>
    <a:lvl7pPr indent="2743200">
      <a:defRPr>
        <a:latin typeface="Arial"/>
        <a:ea typeface="Arial"/>
        <a:cs typeface="Arial"/>
        <a:sym typeface="Arial"/>
      </a:defRPr>
    </a:lvl7pPr>
    <a:lvl8pPr indent="3200400">
      <a:defRPr>
        <a:latin typeface="Arial"/>
        <a:ea typeface="Arial"/>
        <a:cs typeface="Arial"/>
        <a:sym typeface="Arial"/>
      </a:defRPr>
    </a:lvl8pPr>
    <a:lvl9pPr indent="3657600">
      <a:defRPr>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DDDFF"/>
          </a:solidFill>
        </a:fill>
      </a:tcStyle>
    </a:wholeTbl>
    <a:band2H>
      <a:tcTxStyle/>
      <a:tcStyle>
        <a:tcBdr/>
        <a:fill>
          <a:solidFill>
            <a:srgbClr val="EFE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99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99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999FF"/>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9D9E6"/>
          </a:solidFill>
        </a:fill>
      </a:tcStyle>
    </a:wholeTbl>
    <a:band2H>
      <a:tcTxStyle/>
      <a:tcStyle>
        <a:tcBdr/>
        <a:fill>
          <a:solidFill>
            <a:srgbClr val="EDED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A8A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A8A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8A8A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999FF"/>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9999FF"/>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0" name="Shape 7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71" name="Shape 7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550743288"/>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grpSp>
        <p:nvGrpSpPr>
          <p:cNvPr id="29" name="Group 29"/>
          <p:cNvGrpSpPr/>
          <p:nvPr/>
        </p:nvGrpSpPr>
        <p:grpSpPr>
          <a:xfrm>
            <a:off x="-1" y="0"/>
            <a:ext cx="9144001" cy="6858000"/>
            <a:chOff x="0" y="0"/>
            <a:chExt cx="9143999" cy="6858000"/>
          </a:xfrm>
        </p:grpSpPr>
        <p:sp>
          <p:nvSpPr>
            <p:cNvPr id="16" name="Shape 16"/>
            <p:cNvSpPr/>
            <p:nvPr/>
          </p:nvSpPr>
          <p:spPr>
            <a:xfrm>
              <a:off x="0" y="0"/>
              <a:ext cx="3505200" cy="6858000"/>
            </a:xfrm>
            <a:prstGeom prst="rect">
              <a:avLst/>
            </a:prstGeom>
            <a:gradFill flip="none" rotWithShape="1">
              <a:gsLst>
                <a:gs pos="0">
                  <a:srgbClr val="CCCCE6"/>
                </a:gs>
                <a:gs pos="100000">
                  <a:srgbClr val="FFFFFF"/>
                </a:gs>
              </a:gsLst>
              <a:lin ang="0" scaled="0"/>
            </a:gradFill>
            <a:ln w="12700" cap="flat">
              <a:noFill/>
              <a:miter lim="400000"/>
            </a:ln>
            <a:effectLst/>
          </p:spPr>
          <p:txBody>
            <a:bodyPr wrap="square" lIns="0" tIns="0" rIns="0" bIns="0" numCol="1" anchor="ctr">
              <a:noAutofit/>
            </a:bodyPr>
            <a:lstStyle/>
            <a:p>
              <a:pPr lvl="0" algn="ctr">
                <a:defRPr sz="2400">
                  <a:latin typeface="Times New Roman"/>
                  <a:ea typeface="Times New Roman"/>
                  <a:cs typeface="Times New Roman"/>
                  <a:sym typeface="Times New Roman"/>
                </a:defRPr>
              </a:pPr>
              <a:endParaRPr/>
            </a:p>
          </p:txBody>
        </p:sp>
        <p:sp>
          <p:nvSpPr>
            <p:cNvPr id="17" name="Shape 17"/>
            <p:cNvSpPr/>
            <p:nvPr/>
          </p:nvSpPr>
          <p:spPr>
            <a:xfrm>
              <a:off x="1716087" y="1690687"/>
              <a:ext cx="7427913" cy="2533651"/>
            </a:xfrm>
            <a:prstGeom prst="rect">
              <a:avLst/>
            </a:prstGeom>
            <a:solidFill>
              <a:srgbClr val="00007D"/>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grpSp>
          <p:nvGrpSpPr>
            <p:cNvPr id="28" name="Group 28"/>
            <p:cNvGrpSpPr/>
            <p:nvPr/>
          </p:nvGrpSpPr>
          <p:grpSpPr>
            <a:xfrm>
              <a:off x="-1" y="1066800"/>
              <a:ext cx="2867026" cy="3157538"/>
              <a:chOff x="0" y="0"/>
              <a:chExt cx="2867024" cy="3157537"/>
            </a:xfrm>
          </p:grpSpPr>
          <p:sp>
            <p:nvSpPr>
              <p:cNvPr id="18" name="Shape 18"/>
              <p:cNvSpPr/>
              <p:nvPr/>
            </p:nvSpPr>
            <p:spPr>
              <a:xfrm>
                <a:off x="573087" y="2516187"/>
                <a:ext cx="576263" cy="641351"/>
              </a:xfrm>
              <a:prstGeom prst="rect">
                <a:avLst/>
              </a:prstGeom>
              <a:solidFill>
                <a:srgbClr val="9999CC"/>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19" name="Shape 19"/>
              <p:cNvSpPr/>
              <p:nvPr/>
            </p:nvSpPr>
            <p:spPr>
              <a:xfrm>
                <a:off x="1716087" y="623887"/>
                <a:ext cx="574676" cy="642938"/>
              </a:xfrm>
              <a:prstGeom prst="rect">
                <a:avLst/>
              </a:prstGeom>
              <a:solidFill>
                <a:srgbClr val="CCCCE6"/>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0" name="Shape 20"/>
              <p:cNvSpPr/>
              <p:nvPr/>
            </p:nvSpPr>
            <p:spPr>
              <a:xfrm>
                <a:off x="2281237" y="0"/>
                <a:ext cx="585788" cy="635000"/>
              </a:xfrm>
              <a:prstGeom prst="rect">
                <a:avLst/>
              </a:prstGeom>
              <a:solidFill>
                <a:srgbClr val="CCCCE6"/>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1" name="Shape 21"/>
              <p:cNvSpPr/>
              <p:nvPr/>
            </p:nvSpPr>
            <p:spPr>
              <a:xfrm>
                <a:off x="1141412" y="2516187"/>
                <a:ext cx="584201" cy="641351"/>
              </a:xfrm>
              <a:prstGeom prst="rect">
                <a:avLst/>
              </a:prstGeom>
              <a:solidFill>
                <a:srgbClr val="00007D"/>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2" name="Shape 22"/>
              <p:cNvSpPr/>
              <p:nvPr/>
            </p:nvSpPr>
            <p:spPr>
              <a:xfrm>
                <a:off x="2281237" y="623887"/>
                <a:ext cx="585788" cy="642938"/>
              </a:xfrm>
              <a:prstGeom prst="rect">
                <a:avLst/>
              </a:prstGeom>
              <a:solidFill>
                <a:srgbClr val="9999CC"/>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3" name="Shape 23"/>
              <p:cNvSpPr/>
              <p:nvPr/>
            </p:nvSpPr>
            <p:spPr>
              <a:xfrm>
                <a:off x="1141412" y="1257299"/>
                <a:ext cx="584201" cy="633414"/>
              </a:xfrm>
              <a:prstGeom prst="rect">
                <a:avLst/>
              </a:prstGeom>
              <a:solidFill>
                <a:srgbClr val="CCCCE6"/>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4" name="Shape 24"/>
              <p:cNvSpPr/>
              <p:nvPr/>
            </p:nvSpPr>
            <p:spPr>
              <a:xfrm>
                <a:off x="-1" y="1257299"/>
                <a:ext cx="582614" cy="633414"/>
              </a:xfrm>
              <a:prstGeom prst="rect">
                <a:avLst/>
              </a:prstGeom>
              <a:solidFill>
                <a:srgbClr val="00007D"/>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5" name="Shape 25"/>
              <p:cNvSpPr/>
              <p:nvPr/>
            </p:nvSpPr>
            <p:spPr>
              <a:xfrm>
                <a:off x="1716087" y="1257299"/>
                <a:ext cx="574676" cy="633414"/>
              </a:xfrm>
              <a:prstGeom prst="rect">
                <a:avLst/>
              </a:prstGeom>
              <a:solidFill>
                <a:srgbClr val="9999CC"/>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6" name="Shape 26"/>
              <p:cNvSpPr/>
              <p:nvPr/>
            </p:nvSpPr>
            <p:spPr>
              <a:xfrm>
                <a:off x="573087" y="1881187"/>
                <a:ext cx="576263" cy="644526"/>
              </a:xfrm>
              <a:prstGeom prst="rect">
                <a:avLst/>
              </a:prstGeom>
              <a:solidFill>
                <a:srgbClr val="CCCCE6"/>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27" name="Shape 27"/>
              <p:cNvSpPr/>
              <p:nvPr/>
            </p:nvSpPr>
            <p:spPr>
              <a:xfrm>
                <a:off x="1141412" y="1881187"/>
                <a:ext cx="584201" cy="644526"/>
              </a:xfrm>
              <a:prstGeom prst="rect">
                <a:avLst/>
              </a:prstGeom>
              <a:solidFill>
                <a:srgbClr val="9999CC"/>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grpSp>
      </p:grpSp>
      <p:sp>
        <p:nvSpPr>
          <p:cNvPr id="30" name="Shape 30"/>
          <p:cNvSpPr>
            <a:spLocks noGrp="1"/>
          </p:cNvSpPr>
          <p:nvPr>
            <p:ph type="title"/>
          </p:nvPr>
        </p:nvSpPr>
        <p:spPr>
          <a:xfrm>
            <a:off x="2971800" y="1600200"/>
            <a:ext cx="6019800" cy="2667000"/>
          </a:xfrm>
          <a:prstGeom prst="rect">
            <a:avLst/>
          </a:prstGeom>
        </p:spPr>
        <p:txBody>
          <a:bodyPr/>
          <a:lstStyle>
            <a:lvl1pPr>
              <a:defRPr sz="5000">
                <a:solidFill>
                  <a:srgbClr val="FFFFFF"/>
                </a:solidFill>
              </a:defRPr>
            </a:lvl1pPr>
          </a:lstStyle>
          <a:p>
            <a:pPr lvl="0">
              <a:defRPr sz="1800">
                <a:solidFill>
                  <a:srgbClr val="000000"/>
                </a:solidFill>
              </a:defRPr>
            </a:pPr>
            <a:r>
              <a:rPr sz="5000">
                <a:solidFill>
                  <a:srgbClr val="FFFFFF"/>
                </a:solidFill>
              </a:rPr>
              <a:t>Click to edit Master title style</a:t>
            </a:r>
          </a:p>
        </p:txBody>
      </p:sp>
      <p:sp>
        <p:nvSpPr>
          <p:cNvPr id="31" name="Shape 31"/>
          <p:cNvSpPr>
            <a:spLocks noGrp="1"/>
          </p:cNvSpPr>
          <p:nvPr>
            <p:ph type="body" idx="1"/>
          </p:nvPr>
        </p:nvSpPr>
        <p:spPr>
          <a:xfrm>
            <a:off x="2971800" y="4267200"/>
            <a:ext cx="6019800" cy="2590800"/>
          </a:xfrm>
          <a:prstGeom prst="rect">
            <a:avLst/>
          </a:prstGeom>
        </p:spPr>
        <p:txBody>
          <a:bodyPr/>
          <a:lstStyle>
            <a:lvl1pPr marL="0" indent="0">
              <a:spcBef>
                <a:spcPts val="800"/>
              </a:spcBef>
              <a:buClrTx/>
              <a:buSzTx/>
              <a:buFontTx/>
              <a:buNone/>
              <a:defRPr sz="3400"/>
            </a:lvl1pPr>
          </a:lstStyle>
          <a:p>
            <a:pPr lvl="0">
              <a:defRPr sz="1800"/>
            </a:pPr>
            <a:r>
              <a:rPr sz="3400"/>
              <a:t>Click to edit Master subtitle style</a:t>
            </a:r>
          </a:p>
        </p:txBody>
      </p:sp>
      <p:sp>
        <p:nvSpPr>
          <p:cNvPr id="32" name="Shape 3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63" name="Shape 63"/>
          <p:cNvSpPr>
            <a:spLocks noGrp="1"/>
          </p:cNvSpPr>
          <p:nvPr>
            <p:ph type="title"/>
          </p:nvPr>
        </p:nvSpPr>
        <p:spPr>
          <a:prstGeom prst="rect">
            <a:avLst/>
          </a:prstGeom>
        </p:spPr>
        <p:txBody>
          <a:bodyPr/>
          <a:lstStyle/>
          <a:p>
            <a:pPr lvl="0">
              <a:defRPr sz="1800"/>
            </a:pPr>
            <a:r>
              <a:rPr sz="4400"/>
              <a:t>Click to edit Master title style</a:t>
            </a:r>
          </a:p>
        </p:txBody>
      </p:sp>
      <p:sp>
        <p:nvSpPr>
          <p:cNvPr id="64" name="Shape 64"/>
          <p:cNvSpPr>
            <a:spLocks noGrp="1"/>
          </p:cNvSpPr>
          <p:nvPr>
            <p:ph type="body" idx="1"/>
          </p:nvPr>
        </p:nvSpPr>
        <p:spPr>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65" name="Shape 6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67" name="Shape 67"/>
          <p:cNvSpPr>
            <a:spLocks noGrp="1"/>
          </p:cNvSpPr>
          <p:nvPr>
            <p:ph type="title"/>
          </p:nvPr>
        </p:nvSpPr>
        <p:spPr>
          <a:xfrm>
            <a:off x="6629400" y="0"/>
            <a:ext cx="2057400" cy="6324600"/>
          </a:xfrm>
          <a:prstGeom prst="rect">
            <a:avLst/>
          </a:prstGeom>
        </p:spPr>
        <p:txBody>
          <a:bodyPr/>
          <a:lstStyle/>
          <a:p>
            <a:pPr lvl="0">
              <a:defRPr sz="1800"/>
            </a:pPr>
            <a:r>
              <a:rPr sz="4400"/>
              <a:t>Click to edit Master title style</a:t>
            </a:r>
          </a:p>
        </p:txBody>
      </p:sp>
      <p:sp>
        <p:nvSpPr>
          <p:cNvPr id="68" name="Shape 68"/>
          <p:cNvSpPr>
            <a:spLocks noGrp="1"/>
          </p:cNvSpPr>
          <p:nvPr>
            <p:ph type="body" idx="1"/>
          </p:nvPr>
        </p:nvSpPr>
        <p:spPr>
          <a:xfrm>
            <a:off x="457200" y="457200"/>
            <a:ext cx="6019800" cy="6400800"/>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69" name="Shape 6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34" name="Shape 34"/>
          <p:cNvSpPr>
            <a:spLocks noGrp="1"/>
          </p:cNvSpPr>
          <p:nvPr>
            <p:ph type="title"/>
          </p:nvPr>
        </p:nvSpPr>
        <p:spPr>
          <a:prstGeom prst="rect">
            <a:avLst/>
          </a:prstGeom>
        </p:spPr>
        <p:txBody>
          <a:bodyPr/>
          <a:lstStyle/>
          <a:p>
            <a:pPr lvl="0">
              <a:defRPr sz="1800"/>
            </a:pPr>
            <a:r>
              <a:rPr sz="4400"/>
              <a:t>Click to edit Master title style</a:t>
            </a:r>
          </a:p>
        </p:txBody>
      </p:sp>
      <p:sp>
        <p:nvSpPr>
          <p:cNvPr id="35" name="Shape 35"/>
          <p:cNvSpPr>
            <a:spLocks noGrp="1"/>
          </p:cNvSpPr>
          <p:nvPr>
            <p:ph type="body" idx="1"/>
          </p:nvPr>
        </p:nvSpPr>
        <p:spPr>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36" name="Shape 3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8" name="Shape 38"/>
          <p:cNvSpPr>
            <a:spLocks noGrp="1"/>
          </p:cNvSpPr>
          <p:nvPr>
            <p:ph type="title"/>
          </p:nvPr>
        </p:nvSpPr>
        <p:spPr>
          <a:xfrm>
            <a:off x="722312" y="4406900"/>
            <a:ext cx="7772401" cy="1362075"/>
          </a:xfrm>
          <a:prstGeom prst="rect">
            <a:avLst/>
          </a:prstGeom>
        </p:spPr>
        <p:txBody>
          <a:bodyPr anchor="t"/>
          <a:lstStyle>
            <a:lvl1pPr>
              <a:defRPr sz="4000" cap="all">
                <a:latin typeface="Arial Bold"/>
                <a:ea typeface="Arial Bold"/>
                <a:cs typeface="Arial Bold"/>
                <a:sym typeface="Arial Bold"/>
              </a:defRPr>
            </a:lvl1pPr>
          </a:lstStyle>
          <a:p>
            <a:pPr lvl="0">
              <a:defRPr sz="1800" cap="none"/>
            </a:pPr>
            <a:r>
              <a:rPr sz="4000" cap="all"/>
              <a:t>Click to edit Master title style</a:t>
            </a:r>
          </a:p>
        </p:txBody>
      </p:sp>
      <p:sp>
        <p:nvSpPr>
          <p:cNvPr id="39" name="Shape 39"/>
          <p:cNvSpPr>
            <a:spLocks noGrp="1"/>
          </p:cNvSpPr>
          <p:nvPr>
            <p:ph type="body" idx="1"/>
          </p:nvPr>
        </p:nvSpPr>
        <p:spPr>
          <a:xfrm>
            <a:off x="722312" y="2906713"/>
            <a:ext cx="7772401" cy="1500188"/>
          </a:xfrm>
          <a:prstGeom prst="rect">
            <a:avLst/>
          </a:prstGeom>
        </p:spPr>
        <p:txBody>
          <a:bodyPr anchor="b"/>
          <a:lstStyle>
            <a:lvl1pPr marL="0" indent="0">
              <a:spcBef>
                <a:spcPts val="400"/>
              </a:spcBef>
              <a:buClrTx/>
              <a:buSzTx/>
              <a:buFontTx/>
              <a:buNone/>
              <a:defRPr sz="2000"/>
            </a:lvl1pPr>
          </a:lstStyle>
          <a:p>
            <a:pPr lvl="0">
              <a:defRPr sz="1800"/>
            </a:pPr>
            <a:r>
              <a:rPr sz="2000"/>
              <a:t>Click to edit Master text styles</a:t>
            </a:r>
          </a:p>
        </p:txBody>
      </p:sp>
      <p:sp>
        <p:nvSpPr>
          <p:cNvPr id="40" name="Shape 4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2" name="Shape 42"/>
          <p:cNvSpPr>
            <a:spLocks noGrp="1"/>
          </p:cNvSpPr>
          <p:nvPr>
            <p:ph type="title"/>
          </p:nvPr>
        </p:nvSpPr>
        <p:spPr>
          <a:prstGeom prst="rect">
            <a:avLst/>
          </a:prstGeom>
        </p:spPr>
        <p:txBody>
          <a:bodyPr/>
          <a:lstStyle/>
          <a:p>
            <a:pPr lvl="0">
              <a:defRPr sz="1800"/>
            </a:pPr>
            <a:r>
              <a:rPr sz="4400"/>
              <a:t>Click to edit Master title style</a:t>
            </a:r>
          </a:p>
        </p:txBody>
      </p:sp>
      <p:sp>
        <p:nvSpPr>
          <p:cNvPr id="43" name="Shape 43"/>
          <p:cNvSpPr>
            <a:spLocks noGrp="1"/>
          </p:cNvSpPr>
          <p:nvPr>
            <p:ph type="body" idx="1"/>
          </p:nvPr>
        </p:nvSpPr>
        <p:spPr>
          <a:xfrm>
            <a:off x="457200" y="1981200"/>
            <a:ext cx="4038600" cy="4876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Click to 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44" name="Shape 4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6" name="Shape 46"/>
          <p:cNvSpPr>
            <a:spLocks noGrp="1"/>
          </p:cNvSpPr>
          <p:nvPr>
            <p:ph type="title"/>
          </p:nvPr>
        </p:nvSpPr>
        <p:spPr>
          <a:xfrm>
            <a:off x="457200" y="256810"/>
            <a:ext cx="8229600" cy="1178656"/>
          </a:xfrm>
          <a:prstGeom prst="rect">
            <a:avLst/>
          </a:prstGeom>
        </p:spPr>
        <p:txBody>
          <a:bodyPr/>
          <a:lstStyle/>
          <a:p>
            <a:pPr lvl="0">
              <a:defRPr sz="1800"/>
            </a:pPr>
            <a:r>
              <a:rPr sz="4400"/>
              <a:t>Click to edit Master title style</a:t>
            </a:r>
          </a:p>
        </p:txBody>
      </p:sp>
      <p:sp>
        <p:nvSpPr>
          <p:cNvPr id="47" name="Shape 47"/>
          <p:cNvSpPr>
            <a:spLocks noGrp="1"/>
          </p:cNvSpPr>
          <p:nvPr>
            <p:ph type="body" idx="1"/>
          </p:nvPr>
        </p:nvSpPr>
        <p:spPr>
          <a:xfrm>
            <a:off x="457200" y="1435465"/>
            <a:ext cx="4040188" cy="739410"/>
          </a:xfrm>
          <a:prstGeom prst="rect">
            <a:avLst/>
          </a:prstGeom>
        </p:spPr>
        <p:txBody>
          <a:bodyPr anchor="b"/>
          <a:lstStyle>
            <a:lvl1pPr marL="0" indent="0">
              <a:spcBef>
                <a:spcPts val="500"/>
              </a:spcBef>
              <a:buClrTx/>
              <a:buSzTx/>
              <a:buFontTx/>
              <a:buNone/>
              <a:defRPr sz="2400">
                <a:latin typeface="Arial Bold"/>
                <a:ea typeface="Arial Bold"/>
                <a:cs typeface="Arial Bold"/>
                <a:sym typeface="Arial Bold"/>
              </a:defRPr>
            </a:lvl1pPr>
          </a:lstStyle>
          <a:p>
            <a:pPr lvl="0">
              <a:defRPr sz="1800"/>
            </a:pPr>
            <a:r>
              <a:rPr sz="2400"/>
              <a:t>Click to edit Master text styles</a:t>
            </a:r>
          </a:p>
        </p:txBody>
      </p:sp>
      <p:sp>
        <p:nvSpPr>
          <p:cNvPr id="48" name="Shape 4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0" name="Shape 50"/>
          <p:cNvSpPr>
            <a:spLocks noGrp="1"/>
          </p:cNvSpPr>
          <p:nvPr>
            <p:ph type="title"/>
          </p:nvPr>
        </p:nvSpPr>
        <p:spPr>
          <a:xfrm>
            <a:off x="457200" y="457200"/>
            <a:ext cx="8229600" cy="1371600"/>
          </a:xfrm>
          <a:prstGeom prst="rect">
            <a:avLst/>
          </a:prstGeom>
        </p:spPr>
        <p:txBody>
          <a:bodyPr/>
          <a:lstStyle/>
          <a:p>
            <a:pPr lvl="0">
              <a:defRPr sz="1800"/>
            </a:pPr>
            <a:r>
              <a:rPr sz="4400"/>
              <a:t>Click to edit Master title style</a:t>
            </a:r>
          </a:p>
        </p:txBody>
      </p:sp>
      <p:sp>
        <p:nvSpPr>
          <p:cNvPr id="51" name="Shape 5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53" name="Shape 5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55" name="Shape 55"/>
          <p:cNvSpPr>
            <a:spLocks noGrp="1"/>
          </p:cNvSpPr>
          <p:nvPr>
            <p:ph type="title"/>
          </p:nvPr>
        </p:nvSpPr>
        <p:spPr>
          <a:xfrm>
            <a:off x="457200" y="0"/>
            <a:ext cx="3008314" cy="1435100"/>
          </a:xfrm>
          <a:prstGeom prst="rect">
            <a:avLst/>
          </a:prstGeom>
        </p:spPr>
        <p:txBody>
          <a:bodyPr anchor="b"/>
          <a:lstStyle>
            <a:lvl1pPr>
              <a:defRPr sz="2000">
                <a:latin typeface="Arial Bold"/>
                <a:ea typeface="Arial Bold"/>
                <a:cs typeface="Arial Bold"/>
                <a:sym typeface="Arial Bold"/>
              </a:defRPr>
            </a:lvl1pPr>
          </a:lstStyle>
          <a:p>
            <a:pPr lvl="0">
              <a:defRPr sz="1800"/>
            </a:pPr>
            <a:r>
              <a:rPr sz="2000"/>
              <a:t>Click to edit Master title style</a:t>
            </a:r>
          </a:p>
        </p:txBody>
      </p:sp>
      <p:sp>
        <p:nvSpPr>
          <p:cNvPr id="56" name="Shape 56"/>
          <p:cNvSpPr>
            <a:spLocks noGrp="1"/>
          </p:cNvSpPr>
          <p:nvPr>
            <p:ph type="body" idx="1"/>
          </p:nvPr>
        </p:nvSpPr>
        <p:spPr>
          <a:xfrm>
            <a:off x="3575050" y="273050"/>
            <a:ext cx="5111750" cy="6584950"/>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57" name="Shape 5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59" name="Shape 59"/>
          <p:cNvSpPr>
            <a:spLocks noGrp="1"/>
          </p:cNvSpPr>
          <p:nvPr>
            <p:ph type="title"/>
          </p:nvPr>
        </p:nvSpPr>
        <p:spPr>
          <a:xfrm>
            <a:off x="1792288" y="4800600"/>
            <a:ext cx="5486401" cy="566738"/>
          </a:xfrm>
          <a:prstGeom prst="rect">
            <a:avLst/>
          </a:prstGeom>
        </p:spPr>
        <p:txBody>
          <a:bodyPr anchor="b"/>
          <a:lstStyle>
            <a:lvl1pPr>
              <a:defRPr sz="2000">
                <a:latin typeface="Arial Bold"/>
                <a:ea typeface="Arial Bold"/>
                <a:cs typeface="Arial Bold"/>
                <a:sym typeface="Arial Bold"/>
              </a:defRPr>
            </a:lvl1pPr>
          </a:lstStyle>
          <a:p>
            <a:pPr lvl="0">
              <a:defRPr sz="1800"/>
            </a:pPr>
            <a:r>
              <a:rPr sz="2000"/>
              <a:t>Click to edit Master title style</a:t>
            </a:r>
          </a:p>
        </p:txBody>
      </p:sp>
      <p:sp>
        <p:nvSpPr>
          <p:cNvPr id="60" name="Shape 60"/>
          <p:cNvSpPr>
            <a:spLocks noGrp="1"/>
          </p:cNvSpPr>
          <p:nvPr>
            <p:ph type="body" idx="1"/>
          </p:nvPr>
        </p:nvSpPr>
        <p:spPr>
          <a:xfrm>
            <a:off x="1792288" y="5367337"/>
            <a:ext cx="5486401" cy="804863"/>
          </a:xfrm>
          <a:prstGeom prst="rect">
            <a:avLst/>
          </a:prstGeom>
        </p:spPr>
        <p:txBody>
          <a:bodyPr/>
          <a:lstStyle>
            <a:lvl1pPr marL="0" indent="0">
              <a:spcBef>
                <a:spcPts val="300"/>
              </a:spcBef>
              <a:buClrTx/>
              <a:buSzTx/>
              <a:buFontTx/>
              <a:buNone/>
              <a:defRPr sz="1400"/>
            </a:lvl1pPr>
          </a:lstStyle>
          <a:p>
            <a:pPr lvl="0">
              <a:defRPr sz="1800"/>
            </a:pPr>
            <a:r>
              <a:rPr sz="1400"/>
              <a:t>Click to edit Master text styles</a:t>
            </a:r>
          </a:p>
        </p:txBody>
      </p:sp>
      <p:sp>
        <p:nvSpPr>
          <p:cNvPr id="61" name="Shape 6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 name="Group 11"/>
          <p:cNvGrpSpPr/>
          <p:nvPr/>
        </p:nvGrpSpPr>
        <p:grpSpPr>
          <a:xfrm>
            <a:off x="0" y="-1"/>
            <a:ext cx="9144000" cy="546101"/>
            <a:chOff x="0" y="0"/>
            <a:chExt cx="9144000" cy="546100"/>
          </a:xfrm>
        </p:grpSpPr>
        <p:sp>
          <p:nvSpPr>
            <p:cNvPr id="2" name="Shape 2"/>
            <p:cNvSpPr/>
            <p:nvPr/>
          </p:nvSpPr>
          <p:spPr>
            <a:xfrm>
              <a:off x="0" y="0"/>
              <a:ext cx="285750" cy="533400"/>
            </a:xfrm>
            <a:prstGeom prst="rect">
              <a:avLst/>
            </a:prstGeom>
            <a:gradFill flip="none" rotWithShape="1">
              <a:gsLst>
                <a:gs pos="0">
                  <a:srgbClr val="CCCCE6"/>
                </a:gs>
                <a:gs pos="100000">
                  <a:srgbClr val="FFFFFF"/>
                </a:gs>
              </a:gsLst>
              <a:lin ang="0" scaled="0"/>
            </a:gradFill>
            <a:ln w="12700" cap="flat">
              <a:noFill/>
              <a:miter lim="400000"/>
            </a:ln>
            <a:effectLst/>
          </p:spPr>
          <p:txBody>
            <a:bodyPr wrap="square" lIns="0" tIns="0" rIns="0" bIns="0" numCol="1" anchor="ctr">
              <a:noAutofit/>
            </a:bodyPr>
            <a:lstStyle/>
            <a:p>
              <a:pPr lvl="0" algn="ctr">
                <a:defRPr sz="2400">
                  <a:latin typeface="Times New Roman"/>
                  <a:ea typeface="Times New Roman"/>
                  <a:cs typeface="Times New Roman"/>
                  <a:sym typeface="Times New Roman"/>
                </a:defRPr>
              </a:pPr>
              <a:endParaRPr/>
            </a:p>
          </p:txBody>
        </p:sp>
        <p:sp>
          <p:nvSpPr>
            <p:cNvPr id="3" name="Shape 3"/>
            <p:cNvSpPr/>
            <p:nvPr/>
          </p:nvSpPr>
          <p:spPr>
            <a:xfrm>
              <a:off x="412750" y="134937"/>
              <a:ext cx="8731250" cy="274638"/>
            </a:xfrm>
            <a:prstGeom prst="rect">
              <a:avLst/>
            </a:prstGeom>
            <a:gradFill flip="none" rotWithShape="1">
              <a:gsLst>
                <a:gs pos="0">
                  <a:srgbClr val="00007D"/>
                </a:gs>
                <a:gs pos="100000">
                  <a:srgbClr val="FFFFFF"/>
                </a:gs>
              </a:gsLst>
              <a:lin ang="0" scaled="0"/>
            </a:gra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4" name="Shape 4"/>
            <p:cNvSpPr/>
            <p:nvPr/>
          </p:nvSpPr>
          <p:spPr>
            <a:xfrm>
              <a:off x="409574" y="134937"/>
              <a:ext cx="138114" cy="141288"/>
            </a:xfrm>
            <a:prstGeom prst="rect">
              <a:avLst/>
            </a:prstGeom>
            <a:solidFill>
              <a:srgbClr val="CCCCE6"/>
            </a:solidFill>
            <a:ln w="12700" cap="flat">
              <a:noFill/>
              <a:miter lim="400000"/>
            </a:ln>
            <a:effectLst/>
          </p:spPr>
          <p:txBody>
            <a:bodyPr wrap="square" lIns="0" tIns="0" rIns="0" bIns="0" numCol="1" anchor="t">
              <a:noAutofit/>
            </a:bodyPr>
            <a:lstStyle/>
            <a:p>
              <a:pPr lvl="0">
                <a:defRPr>
                  <a:solidFill>
                    <a:srgbClr val="666699"/>
                  </a:solidFill>
                </a:defRPr>
              </a:pPr>
              <a:endParaRPr/>
            </a:p>
          </p:txBody>
        </p:sp>
        <p:sp>
          <p:nvSpPr>
            <p:cNvPr id="5" name="Shape 5"/>
            <p:cNvSpPr/>
            <p:nvPr/>
          </p:nvSpPr>
          <p:spPr>
            <a:xfrm>
              <a:off x="547687" y="-1"/>
              <a:ext cx="139701" cy="138114"/>
            </a:xfrm>
            <a:prstGeom prst="rect">
              <a:avLst/>
            </a:prstGeom>
            <a:solidFill>
              <a:srgbClr val="CCCCE6"/>
            </a:solidFill>
            <a:ln w="12700" cap="flat">
              <a:noFill/>
              <a:miter lim="400000"/>
            </a:ln>
            <a:effectLst/>
          </p:spPr>
          <p:txBody>
            <a:bodyPr wrap="square" lIns="0" tIns="0" rIns="0" bIns="0" numCol="1" anchor="t">
              <a:noAutofit/>
            </a:bodyPr>
            <a:lstStyle/>
            <a:p>
              <a:pPr lvl="0">
                <a:defRPr>
                  <a:solidFill>
                    <a:srgbClr val="666699"/>
                  </a:solidFill>
                </a:defRPr>
              </a:pPr>
              <a:endParaRPr/>
            </a:p>
          </p:txBody>
        </p:sp>
        <p:sp>
          <p:nvSpPr>
            <p:cNvPr id="6" name="Shape 6"/>
            <p:cNvSpPr/>
            <p:nvPr/>
          </p:nvSpPr>
          <p:spPr>
            <a:xfrm>
              <a:off x="547687" y="134937"/>
              <a:ext cx="139701" cy="141288"/>
            </a:xfrm>
            <a:prstGeom prst="rect">
              <a:avLst/>
            </a:prstGeom>
            <a:solidFill>
              <a:srgbClr val="9999CC"/>
            </a:solidFill>
            <a:ln w="12700" cap="flat">
              <a:noFill/>
              <a:miter lim="400000"/>
            </a:ln>
            <a:effectLst/>
          </p:spPr>
          <p:txBody>
            <a:bodyPr wrap="square" lIns="0" tIns="0" rIns="0" bIns="0" numCol="1" anchor="t">
              <a:noAutofit/>
            </a:bodyPr>
            <a:lstStyle/>
            <a:p>
              <a:pPr lvl="0">
                <a:defRPr>
                  <a:solidFill>
                    <a:srgbClr val="9999CC"/>
                  </a:solidFill>
                </a:defRPr>
              </a:pPr>
              <a:endParaRPr/>
            </a:p>
          </p:txBody>
        </p:sp>
        <p:sp>
          <p:nvSpPr>
            <p:cNvPr id="7" name="Shape 7"/>
            <p:cNvSpPr/>
            <p:nvPr/>
          </p:nvSpPr>
          <p:spPr>
            <a:xfrm>
              <a:off x="274637" y="274637"/>
              <a:ext cx="136526" cy="138113"/>
            </a:xfrm>
            <a:prstGeom prst="rect">
              <a:avLst/>
            </a:prstGeom>
            <a:solidFill>
              <a:srgbClr val="CCCCE6"/>
            </a:solidFill>
            <a:ln w="12700" cap="flat">
              <a:noFill/>
              <a:miter lim="400000"/>
            </a:ln>
            <a:effectLst/>
          </p:spPr>
          <p:txBody>
            <a:bodyPr wrap="square" lIns="0" tIns="0" rIns="0" bIns="0" numCol="1" anchor="t">
              <a:noAutofit/>
            </a:bodyPr>
            <a:lstStyle/>
            <a:p>
              <a:pPr lvl="0">
                <a:defRPr>
                  <a:solidFill>
                    <a:srgbClr val="666699"/>
                  </a:solidFill>
                </a:defRPr>
              </a:pPr>
              <a:endParaRPr/>
            </a:p>
          </p:txBody>
        </p:sp>
        <p:sp>
          <p:nvSpPr>
            <p:cNvPr id="8" name="Shape 8"/>
            <p:cNvSpPr/>
            <p:nvPr/>
          </p:nvSpPr>
          <p:spPr>
            <a:xfrm>
              <a:off x="131762" y="136524"/>
              <a:ext cx="141288" cy="138114"/>
            </a:xfrm>
            <a:prstGeom prst="rect">
              <a:avLst/>
            </a:prstGeom>
            <a:solidFill>
              <a:srgbClr val="00007D"/>
            </a:solidFill>
            <a:ln w="12700" cap="flat">
              <a:noFill/>
              <a:miter lim="400000"/>
            </a:ln>
            <a:effectLst/>
          </p:spPr>
          <p:txBody>
            <a:bodyPr wrap="square" lIns="0" tIns="0" rIns="0" bIns="0" numCol="1" anchor="t">
              <a:noAutofit/>
            </a:bodyPr>
            <a:lstStyle/>
            <a:p>
              <a:pPr lvl="0">
                <a:defRPr sz="2400">
                  <a:latin typeface="Times New Roman"/>
                  <a:ea typeface="Times New Roman"/>
                  <a:cs typeface="Times New Roman"/>
                  <a:sym typeface="Times New Roman"/>
                </a:defRPr>
              </a:pPr>
              <a:endParaRPr/>
            </a:p>
          </p:txBody>
        </p:sp>
        <p:sp>
          <p:nvSpPr>
            <p:cNvPr id="9" name="Shape 9"/>
            <p:cNvSpPr/>
            <p:nvPr/>
          </p:nvSpPr>
          <p:spPr>
            <a:xfrm>
              <a:off x="409574" y="271462"/>
              <a:ext cx="138114" cy="138113"/>
            </a:xfrm>
            <a:prstGeom prst="rect">
              <a:avLst/>
            </a:prstGeom>
            <a:solidFill>
              <a:srgbClr val="9999CC"/>
            </a:solidFill>
            <a:ln w="12700" cap="flat">
              <a:noFill/>
              <a:miter lim="400000"/>
            </a:ln>
            <a:effectLst/>
          </p:spPr>
          <p:txBody>
            <a:bodyPr wrap="square" lIns="0" tIns="0" rIns="0" bIns="0" numCol="1" anchor="t">
              <a:noAutofit/>
            </a:bodyPr>
            <a:lstStyle/>
            <a:p>
              <a:pPr lvl="0">
                <a:defRPr>
                  <a:solidFill>
                    <a:srgbClr val="9999CC"/>
                  </a:solidFill>
                </a:defRPr>
              </a:pPr>
              <a:endParaRPr/>
            </a:p>
          </p:txBody>
        </p:sp>
        <p:sp>
          <p:nvSpPr>
            <p:cNvPr id="10" name="Shape 10"/>
            <p:cNvSpPr/>
            <p:nvPr/>
          </p:nvSpPr>
          <p:spPr>
            <a:xfrm>
              <a:off x="274637" y="409575"/>
              <a:ext cx="136526" cy="136525"/>
            </a:xfrm>
            <a:prstGeom prst="rect">
              <a:avLst/>
            </a:prstGeom>
            <a:solidFill>
              <a:srgbClr val="9999CC"/>
            </a:solidFill>
            <a:ln w="12700" cap="flat">
              <a:noFill/>
              <a:miter lim="400000"/>
            </a:ln>
            <a:effectLst/>
          </p:spPr>
          <p:txBody>
            <a:bodyPr wrap="square" lIns="0" tIns="0" rIns="0" bIns="0" numCol="1" anchor="t">
              <a:noAutofit/>
            </a:bodyPr>
            <a:lstStyle/>
            <a:p>
              <a:pPr lvl="0">
                <a:defRPr>
                  <a:solidFill>
                    <a:srgbClr val="9999CC"/>
                  </a:solidFill>
                </a:defRPr>
              </a:pPr>
              <a:endParaRPr/>
            </a:p>
          </p:txBody>
        </p:sp>
      </p:grpSp>
      <p:sp>
        <p:nvSpPr>
          <p:cNvPr id="12" name="Shape 12"/>
          <p:cNvSpPr>
            <a:spLocks noGrp="1"/>
          </p:cNvSpPr>
          <p:nvPr>
            <p:ph type="title"/>
          </p:nvPr>
        </p:nvSpPr>
        <p:spPr>
          <a:xfrm>
            <a:off x="457200" y="304800"/>
            <a:ext cx="8229600" cy="167640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pPr lvl="0">
              <a:defRPr sz="1800"/>
            </a:pPr>
            <a:r>
              <a:rPr sz="4400"/>
              <a:t>Click to edit Master title style</a:t>
            </a:r>
          </a:p>
        </p:txBody>
      </p:sp>
      <p:sp>
        <p:nvSpPr>
          <p:cNvPr id="13" name="Shape 13"/>
          <p:cNvSpPr>
            <a:spLocks noGrp="1"/>
          </p:cNvSpPr>
          <p:nvPr>
            <p:ph type="body" idx="1"/>
          </p:nvPr>
        </p:nvSpPr>
        <p:spPr>
          <a:xfrm>
            <a:off x="457200" y="1981200"/>
            <a:ext cx="8229600" cy="4876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14" name="Shape 14"/>
          <p:cNvSpPr>
            <a:spLocks noGrp="1"/>
          </p:cNvSpPr>
          <p:nvPr>
            <p:ph type="sldNum" sz="quarter" idx="2"/>
          </p:nvPr>
        </p:nvSpPr>
        <p:spPr>
          <a:xfrm>
            <a:off x="6553200" y="6398260"/>
            <a:ext cx="2133600" cy="307341"/>
          </a:xfrm>
          <a:prstGeom prst="rect">
            <a:avLst/>
          </a:prstGeom>
          <a:ln w="12700">
            <a:miter lim="400000"/>
          </a:ln>
        </p:spPr>
        <p:txBody>
          <a:bodyPr lIns="45719" rIns="45719" anchor="b">
            <a:spAutoFit/>
          </a:bodyPr>
          <a:lstStyle>
            <a:lvl1pPr algn="r">
              <a:defRPr sz="1200" b="1">
                <a:latin typeface="Arial Black"/>
                <a:ea typeface="Arial Black"/>
                <a:cs typeface="Arial Black"/>
                <a:sym typeface="Arial Black"/>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defRPr sz="4400">
          <a:latin typeface="Arial"/>
          <a:ea typeface="Arial"/>
          <a:cs typeface="Arial"/>
          <a:sym typeface="Arial"/>
        </a:defRPr>
      </a:lvl1pPr>
      <a:lvl2pPr>
        <a:defRPr sz="4400">
          <a:latin typeface="Arial"/>
          <a:ea typeface="Arial"/>
          <a:cs typeface="Arial"/>
          <a:sym typeface="Arial"/>
        </a:defRPr>
      </a:lvl2pPr>
      <a:lvl3pPr>
        <a:defRPr sz="4400">
          <a:latin typeface="Arial"/>
          <a:ea typeface="Arial"/>
          <a:cs typeface="Arial"/>
          <a:sym typeface="Arial"/>
        </a:defRPr>
      </a:lvl3pPr>
      <a:lvl4pPr>
        <a:defRPr sz="4400">
          <a:latin typeface="Arial"/>
          <a:ea typeface="Arial"/>
          <a:cs typeface="Arial"/>
          <a:sym typeface="Arial"/>
        </a:defRPr>
      </a:lvl4pPr>
      <a:lvl5pPr>
        <a:defRPr sz="4400">
          <a:latin typeface="Arial"/>
          <a:ea typeface="Arial"/>
          <a:cs typeface="Arial"/>
          <a:sym typeface="Arial"/>
        </a:defRPr>
      </a:lvl5pPr>
      <a:lvl6pPr indent="457200">
        <a:defRPr sz="4400">
          <a:latin typeface="Arial"/>
          <a:ea typeface="Arial"/>
          <a:cs typeface="Arial"/>
          <a:sym typeface="Arial"/>
        </a:defRPr>
      </a:lvl6pPr>
      <a:lvl7pPr indent="914400">
        <a:defRPr sz="4400">
          <a:latin typeface="Arial"/>
          <a:ea typeface="Arial"/>
          <a:cs typeface="Arial"/>
          <a:sym typeface="Arial"/>
        </a:defRPr>
      </a:lvl7pPr>
      <a:lvl8pPr indent="1371600">
        <a:defRPr sz="4400">
          <a:latin typeface="Arial"/>
          <a:ea typeface="Arial"/>
          <a:cs typeface="Arial"/>
          <a:sym typeface="Arial"/>
        </a:defRPr>
      </a:lvl8pPr>
      <a:lvl9pPr indent="1828800">
        <a:defRPr sz="4400">
          <a:latin typeface="Arial"/>
          <a:ea typeface="Arial"/>
          <a:cs typeface="Arial"/>
          <a:sym typeface="Arial"/>
        </a:defRPr>
      </a:lvl9pPr>
    </p:titleStyle>
    <p:bodyStyle>
      <a:lvl1pPr marL="342900" indent="-342900">
        <a:spcBef>
          <a:spcPts val="700"/>
        </a:spcBef>
        <a:buClr>
          <a:srgbClr val="00007D"/>
        </a:buClr>
        <a:buSzPct val="75000"/>
        <a:buFont typeface="Wingdings"/>
        <a:buChar char="■"/>
        <a:defRPr sz="3200">
          <a:latin typeface="Arial"/>
          <a:ea typeface="Arial"/>
          <a:cs typeface="Arial"/>
          <a:sym typeface="Arial"/>
        </a:defRPr>
      </a:lvl1pPr>
      <a:lvl2pPr marL="783771" indent="-326571">
        <a:spcBef>
          <a:spcPts val="700"/>
        </a:spcBef>
        <a:buClr>
          <a:srgbClr val="00007D"/>
        </a:buClr>
        <a:buSzPct val="80000"/>
        <a:buFont typeface="Wingdings"/>
        <a:buChar char="◻"/>
        <a:defRPr sz="3200">
          <a:latin typeface="Arial"/>
          <a:ea typeface="Arial"/>
          <a:cs typeface="Arial"/>
          <a:sym typeface="Arial"/>
        </a:defRPr>
      </a:lvl2pPr>
      <a:lvl3pPr marL="1219200" indent="-304800">
        <a:spcBef>
          <a:spcPts val="700"/>
        </a:spcBef>
        <a:buClr>
          <a:srgbClr val="00007D"/>
        </a:buClr>
        <a:buSzPct val="65000"/>
        <a:buFont typeface="Wingdings"/>
        <a:buChar char="■"/>
        <a:defRPr sz="3200">
          <a:latin typeface="Arial"/>
          <a:ea typeface="Arial"/>
          <a:cs typeface="Arial"/>
          <a:sym typeface="Arial"/>
        </a:defRPr>
      </a:lvl3pPr>
      <a:lvl4pPr marL="1737360" indent="-365760">
        <a:spcBef>
          <a:spcPts val="700"/>
        </a:spcBef>
        <a:buClr>
          <a:srgbClr val="00007D"/>
        </a:buClr>
        <a:buSzPct val="70000"/>
        <a:buFont typeface="Wingdings"/>
        <a:buChar char="◻"/>
        <a:defRPr sz="3200">
          <a:latin typeface="Arial"/>
          <a:ea typeface="Arial"/>
          <a:cs typeface="Arial"/>
          <a:sym typeface="Arial"/>
        </a:defRPr>
      </a:lvl4pPr>
      <a:lvl5pPr marL="2194560" indent="-365760">
        <a:spcBef>
          <a:spcPts val="700"/>
        </a:spcBef>
        <a:buClr>
          <a:srgbClr val="00007D"/>
        </a:buClr>
        <a:buSzPct val="100000"/>
        <a:buFont typeface="Wingdings"/>
        <a:buChar char="▪"/>
        <a:defRPr sz="3200">
          <a:latin typeface="Arial"/>
          <a:ea typeface="Arial"/>
          <a:cs typeface="Arial"/>
          <a:sym typeface="Arial"/>
        </a:defRPr>
      </a:lvl5pPr>
      <a:lvl6pPr marL="2651760" indent="-365760">
        <a:spcBef>
          <a:spcPts val="700"/>
        </a:spcBef>
        <a:buClr>
          <a:srgbClr val="00007D"/>
        </a:buClr>
        <a:buSzPct val="100000"/>
        <a:buFont typeface="Wingdings"/>
        <a:buChar char="▪"/>
        <a:defRPr sz="3200">
          <a:latin typeface="Arial"/>
          <a:ea typeface="Arial"/>
          <a:cs typeface="Arial"/>
          <a:sym typeface="Arial"/>
        </a:defRPr>
      </a:lvl6pPr>
      <a:lvl7pPr marL="3108960" indent="-365760">
        <a:spcBef>
          <a:spcPts val="700"/>
        </a:spcBef>
        <a:buClr>
          <a:srgbClr val="00007D"/>
        </a:buClr>
        <a:buSzPct val="100000"/>
        <a:buFont typeface="Wingdings"/>
        <a:buChar char="▪"/>
        <a:defRPr sz="3200">
          <a:latin typeface="Arial"/>
          <a:ea typeface="Arial"/>
          <a:cs typeface="Arial"/>
          <a:sym typeface="Arial"/>
        </a:defRPr>
      </a:lvl7pPr>
      <a:lvl8pPr marL="3566159" indent="-365759">
        <a:spcBef>
          <a:spcPts val="700"/>
        </a:spcBef>
        <a:buClr>
          <a:srgbClr val="00007D"/>
        </a:buClr>
        <a:buSzPct val="100000"/>
        <a:buFont typeface="Wingdings"/>
        <a:buChar char="▪"/>
        <a:defRPr sz="3200">
          <a:latin typeface="Arial"/>
          <a:ea typeface="Arial"/>
          <a:cs typeface="Arial"/>
          <a:sym typeface="Arial"/>
        </a:defRPr>
      </a:lvl8pPr>
      <a:lvl9pPr marL="4023359" indent="-365759">
        <a:spcBef>
          <a:spcPts val="700"/>
        </a:spcBef>
        <a:buClr>
          <a:srgbClr val="00007D"/>
        </a:buClr>
        <a:buSzPct val="100000"/>
        <a:buFont typeface="Wingdings"/>
        <a:buChar char="▪"/>
        <a:defRPr sz="3200">
          <a:latin typeface="Arial"/>
          <a:ea typeface="Arial"/>
          <a:cs typeface="Arial"/>
          <a:sym typeface="Arial"/>
        </a:defRPr>
      </a:lvl9pPr>
    </p:bodyStyle>
    <p:otherStyle>
      <a:lvl1pPr algn="r">
        <a:defRPr sz="1200" b="1">
          <a:solidFill>
            <a:schemeClr val="tx1"/>
          </a:solidFill>
          <a:latin typeface="+mn-lt"/>
          <a:ea typeface="+mn-ea"/>
          <a:cs typeface="+mn-cs"/>
          <a:sym typeface="Arial Black"/>
        </a:defRPr>
      </a:lvl1pPr>
      <a:lvl2pPr indent="457200" algn="r">
        <a:defRPr sz="1200" b="1">
          <a:solidFill>
            <a:schemeClr val="tx1"/>
          </a:solidFill>
          <a:latin typeface="+mn-lt"/>
          <a:ea typeface="+mn-ea"/>
          <a:cs typeface="+mn-cs"/>
          <a:sym typeface="Arial Black"/>
        </a:defRPr>
      </a:lvl2pPr>
      <a:lvl3pPr indent="914400" algn="r">
        <a:defRPr sz="1200" b="1">
          <a:solidFill>
            <a:schemeClr val="tx1"/>
          </a:solidFill>
          <a:latin typeface="+mn-lt"/>
          <a:ea typeface="+mn-ea"/>
          <a:cs typeface="+mn-cs"/>
          <a:sym typeface="Arial Black"/>
        </a:defRPr>
      </a:lvl3pPr>
      <a:lvl4pPr indent="1371600" algn="r">
        <a:defRPr sz="1200" b="1">
          <a:solidFill>
            <a:schemeClr val="tx1"/>
          </a:solidFill>
          <a:latin typeface="+mn-lt"/>
          <a:ea typeface="+mn-ea"/>
          <a:cs typeface="+mn-cs"/>
          <a:sym typeface="Arial Black"/>
        </a:defRPr>
      </a:lvl4pPr>
      <a:lvl5pPr indent="1828800" algn="r">
        <a:defRPr sz="1200" b="1">
          <a:solidFill>
            <a:schemeClr val="tx1"/>
          </a:solidFill>
          <a:latin typeface="+mn-lt"/>
          <a:ea typeface="+mn-ea"/>
          <a:cs typeface="+mn-cs"/>
          <a:sym typeface="Arial Black"/>
        </a:defRPr>
      </a:lvl5pPr>
      <a:lvl6pPr indent="2286000" algn="r">
        <a:defRPr sz="1200" b="1">
          <a:solidFill>
            <a:schemeClr val="tx1"/>
          </a:solidFill>
          <a:latin typeface="+mn-lt"/>
          <a:ea typeface="+mn-ea"/>
          <a:cs typeface="+mn-cs"/>
          <a:sym typeface="Arial Black"/>
        </a:defRPr>
      </a:lvl6pPr>
      <a:lvl7pPr indent="2743200" algn="r">
        <a:defRPr sz="1200" b="1">
          <a:solidFill>
            <a:schemeClr val="tx1"/>
          </a:solidFill>
          <a:latin typeface="+mn-lt"/>
          <a:ea typeface="+mn-ea"/>
          <a:cs typeface="+mn-cs"/>
          <a:sym typeface="Arial Black"/>
        </a:defRPr>
      </a:lvl7pPr>
      <a:lvl8pPr indent="3200400" algn="r">
        <a:defRPr sz="1200" b="1">
          <a:solidFill>
            <a:schemeClr val="tx1"/>
          </a:solidFill>
          <a:latin typeface="+mn-lt"/>
          <a:ea typeface="+mn-ea"/>
          <a:cs typeface="+mn-cs"/>
          <a:sym typeface="Arial Black"/>
        </a:defRPr>
      </a:lvl8pPr>
      <a:lvl9pPr indent="3657600" algn="r">
        <a:defRPr sz="1200" b="1">
          <a:solidFill>
            <a:schemeClr val="tx1"/>
          </a:solidFill>
          <a:latin typeface="+mn-lt"/>
          <a:ea typeface="+mn-ea"/>
          <a:cs typeface="+mn-cs"/>
          <a:sym typeface="Arial Black"/>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tgeraghty@snoco.gov"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a.next.westlaw.com/Link/Document/FullText?findType=L&amp;pubNum=1000259&amp;cite=WAST71.09.020&amp;originatingDoc=N13A5D0D0A5E611E0A28690A8A15311AF&amp;refType=LQ&amp;originationContext=document&amp;transitionType=DocumentItem&amp;contextData=(sc.UserEnteredCitation)"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www.leg.wa.gov-/"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762000" y="304799"/>
            <a:ext cx="7467600" cy="2316165"/>
          </a:xfrm>
          <a:prstGeom prst="rect">
            <a:avLst/>
          </a:prstGeom>
        </p:spPr>
        <p:txBody>
          <a:bodyPr lIns="0" tIns="0" rIns="0" bIns="0">
            <a:normAutofit/>
          </a:bodyPr>
          <a:lstStyle/>
          <a:p>
            <a:pPr lvl="0" algn="ctr">
              <a:defRPr sz="1800"/>
            </a:pPr>
            <a:r>
              <a:rPr sz="4400" dirty="0"/>
              <a:t>Sex Offender Registration</a:t>
            </a:r>
            <a:br>
              <a:rPr sz="4400" dirty="0"/>
            </a:br>
            <a:r>
              <a:rPr sz="4400" dirty="0"/>
              <a:t>Legislative Update</a:t>
            </a:r>
            <a:br>
              <a:rPr sz="4400" dirty="0"/>
            </a:br>
            <a:r>
              <a:rPr sz="4400" dirty="0" smtClean="0"/>
              <a:t>20</a:t>
            </a:r>
            <a:r>
              <a:rPr lang="en-US" sz="4400" dirty="0" smtClean="0"/>
              <a:t>14</a:t>
            </a:r>
            <a:endParaRPr sz="4400" dirty="0"/>
          </a:p>
        </p:txBody>
      </p:sp>
      <p:sp>
        <p:nvSpPr>
          <p:cNvPr id="74" name="Shape 74"/>
          <p:cNvSpPr>
            <a:spLocks noGrp="1"/>
          </p:cNvSpPr>
          <p:nvPr>
            <p:ph type="body" idx="1"/>
          </p:nvPr>
        </p:nvSpPr>
        <p:spPr>
          <a:xfrm>
            <a:off x="381000" y="5334000"/>
            <a:ext cx="8229600" cy="1143000"/>
          </a:xfrm>
          <a:prstGeom prst="rect">
            <a:avLst/>
          </a:prstGeom>
        </p:spPr>
        <p:txBody>
          <a:bodyPr lIns="0" tIns="0" rIns="0" bIns="0">
            <a:normAutofit/>
          </a:bodyPr>
          <a:lstStyle/>
          <a:p>
            <a:pPr marL="308609" lvl="0" indent="-308609" algn="ctr" defTabSz="822959">
              <a:spcBef>
                <a:spcPts val="300"/>
              </a:spcBef>
              <a:buSzTx/>
              <a:buNone/>
              <a:defRPr sz="1800"/>
            </a:pPr>
            <a:r>
              <a:rPr lang="en-US" sz="1260" dirty="0" smtClean="0">
                <a:effectLst>
                  <a:outerShdw blurRad="34289" dist="34289" dir="2700000" rotWithShape="0">
                    <a:srgbClr val="C0C0C0"/>
                  </a:outerShdw>
                </a:effectLst>
              </a:rPr>
              <a:t>Tim Geraghty</a:t>
            </a:r>
            <a:endParaRPr sz="1260" dirty="0">
              <a:effectLst>
                <a:outerShdw blurRad="34289" dist="34289" dir="2700000" rotWithShape="0">
                  <a:srgbClr val="C0C0C0"/>
                </a:outerShdw>
              </a:effectLst>
            </a:endParaRPr>
          </a:p>
          <a:p>
            <a:pPr marL="308609" lvl="0" indent="-308609" algn="ctr" defTabSz="822959">
              <a:spcBef>
                <a:spcPts val="300"/>
              </a:spcBef>
              <a:buSzTx/>
              <a:buNone/>
              <a:defRPr sz="1800"/>
            </a:pPr>
            <a:r>
              <a:rPr sz="1260" dirty="0">
                <a:effectLst>
                  <a:outerShdw blurRad="34289" dist="34289" dir="2700000" rotWithShape="0">
                    <a:srgbClr val="C0C0C0"/>
                  </a:outerShdw>
                </a:effectLst>
              </a:rPr>
              <a:t>Deputy Prosecuting Attorney</a:t>
            </a:r>
          </a:p>
          <a:p>
            <a:pPr marL="308609" lvl="0" indent="-308609" algn="ctr" defTabSz="822959">
              <a:spcBef>
                <a:spcPts val="300"/>
              </a:spcBef>
              <a:buSzTx/>
              <a:buNone/>
              <a:defRPr sz="1800"/>
            </a:pPr>
            <a:r>
              <a:rPr lang="en-US" sz="1260" dirty="0" smtClean="0">
                <a:effectLst>
                  <a:outerShdw blurRad="34289" dist="34289" dir="2700000" rotWithShape="0">
                    <a:srgbClr val="C0C0C0"/>
                  </a:outerShdw>
                </a:effectLst>
              </a:rPr>
              <a:t>Snohomish</a:t>
            </a:r>
            <a:r>
              <a:rPr sz="1260" dirty="0" smtClean="0">
                <a:effectLst>
                  <a:outerShdw blurRad="34289" dist="34289" dir="2700000" rotWithShape="0">
                    <a:srgbClr val="C0C0C0"/>
                  </a:outerShdw>
                </a:effectLst>
              </a:rPr>
              <a:t> </a:t>
            </a:r>
            <a:r>
              <a:rPr sz="1260" dirty="0">
                <a:effectLst>
                  <a:outerShdw blurRad="34289" dist="34289" dir="2700000" rotWithShape="0">
                    <a:srgbClr val="C0C0C0"/>
                  </a:outerShdw>
                </a:effectLst>
              </a:rPr>
              <a:t>County Prosecuting Attorney’s Office</a:t>
            </a:r>
          </a:p>
          <a:p>
            <a:pPr marL="308609" lvl="0" indent="-308609" algn="ctr" defTabSz="822959">
              <a:spcBef>
                <a:spcPts val="300"/>
              </a:spcBef>
              <a:buSzTx/>
              <a:buNone/>
              <a:defRPr sz="1800"/>
            </a:pPr>
            <a:r>
              <a:rPr lang="en-US" sz="1260" dirty="0" smtClean="0">
                <a:effectLst>
                  <a:outerShdw blurRad="34289" dist="34289" dir="2700000" rotWithShape="0">
                    <a:srgbClr val="C0C0C0"/>
                  </a:outerShdw>
                </a:effectLst>
                <a:hlinkClick r:id="rId2"/>
              </a:rPr>
              <a:t>tgeraghty</a:t>
            </a:r>
            <a:r>
              <a:rPr sz="1260" dirty="0" smtClean="0">
                <a:effectLst>
                  <a:outerShdw blurRad="34289" dist="34289" dir="2700000" rotWithShape="0">
                    <a:srgbClr val="C0C0C0"/>
                  </a:outerShdw>
                </a:effectLst>
                <a:hlinkClick r:id="rId2"/>
              </a:rPr>
              <a:t>@</a:t>
            </a:r>
            <a:r>
              <a:rPr lang="en-US" sz="1260" dirty="0" smtClean="0">
                <a:effectLst>
                  <a:outerShdw blurRad="34289" dist="34289" dir="2700000" rotWithShape="0">
                    <a:srgbClr val="C0C0C0"/>
                  </a:outerShdw>
                </a:effectLst>
                <a:hlinkClick r:id="rId2"/>
              </a:rPr>
              <a:t>snoco</a:t>
            </a:r>
            <a:r>
              <a:rPr sz="1260" dirty="0" smtClean="0">
                <a:effectLst>
                  <a:outerShdw blurRad="34289" dist="34289" dir="2700000" rotWithShape="0">
                    <a:srgbClr val="C0C0C0"/>
                  </a:outerShdw>
                </a:effectLst>
                <a:hlinkClick r:id="rId2"/>
              </a:rPr>
              <a:t>.gov</a:t>
            </a:r>
            <a:endParaRPr lang="en-US" sz="1260" dirty="0" smtClean="0">
              <a:effectLst>
                <a:outerShdw blurRad="34289" dist="34289" dir="2700000" rotWithShape="0">
                  <a:srgbClr val="C0C0C0"/>
                </a:outerShdw>
              </a:effectLst>
            </a:endParaRPr>
          </a:p>
          <a:p>
            <a:pPr marL="308609" lvl="0" indent="-308609" algn="ctr" defTabSz="822959">
              <a:spcBef>
                <a:spcPts val="300"/>
              </a:spcBef>
              <a:buSzTx/>
              <a:buNone/>
              <a:defRPr sz="1800"/>
            </a:pPr>
            <a:r>
              <a:rPr lang="en-US" sz="1260" dirty="0" smtClean="0">
                <a:effectLst>
                  <a:outerShdw blurRad="34289" dist="34289" dir="2700000" rotWithShape="0">
                    <a:srgbClr val="C0C0C0"/>
                  </a:outerShdw>
                </a:effectLst>
              </a:rPr>
              <a:t>425.388.3333</a:t>
            </a:r>
            <a:endParaRPr sz="1260" dirty="0">
              <a:effectLst>
                <a:outerShdw blurRad="34289" dist="34289" dir="2700000" rotWithShape="0">
                  <a:srgbClr val="C0C0C0"/>
                </a:outerShdw>
              </a:effectLst>
            </a:endParaRPr>
          </a:p>
        </p:txBody>
      </p:sp>
      <p:pic>
        <p:nvPicPr>
          <p:cNvPr id="75" name="image1.jpg" descr="RSO tshirt.jpg"/>
          <p:cNvPicPr/>
          <p:nvPr/>
        </p:nvPicPr>
        <p:blipFill>
          <a:blip r:embed="rId3">
            <a:extLst/>
          </a:blip>
          <a:stretch>
            <a:fillRect/>
          </a:stretch>
        </p:blipFill>
        <p:spPr>
          <a:xfrm>
            <a:off x="3124200" y="2514600"/>
            <a:ext cx="2743200" cy="274320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Federal Act Requirements</a:t>
            </a:r>
          </a:p>
        </p:txBody>
      </p:sp>
      <p:sp>
        <p:nvSpPr>
          <p:cNvPr id="102" name="Shape 102"/>
          <p:cNvSpPr>
            <a:spLocks noGrp="1"/>
          </p:cNvSpPr>
          <p:nvPr>
            <p:ph type="body" idx="1"/>
          </p:nvPr>
        </p:nvSpPr>
        <p:spPr>
          <a:xfrm>
            <a:off x="457200" y="1981200"/>
            <a:ext cx="8229600" cy="3886200"/>
          </a:xfrm>
          <a:prstGeom prst="rect">
            <a:avLst/>
          </a:prstGeom>
        </p:spPr>
        <p:txBody>
          <a:bodyPr lIns="0" tIns="0" rIns="0" bIns="0">
            <a:normAutofit/>
          </a:bodyPr>
          <a:lstStyle/>
          <a:p>
            <a:pPr marL="325754" lvl="0" indent="-325754" defTabSz="868680">
              <a:defRPr sz="1800"/>
            </a:pPr>
            <a:r>
              <a:rPr sz="3040"/>
              <a:t>Required States to meet minimum registration guidelines (which WA had mostly met)</a:t>
            </a:r>
          </a:p>
          <a:p>
            <a:pPr marL="325754" lvl="0" indent="-325754" defTabSz="868680">
              <a:defRPr sz="1800"/>
            </a:pPr>
            <a:r>
              <a:rPr sz="3040"/>
              <a:t>Required “Aggravated Offenders” to register for lifetime (and not be able to petition for relief)</a:t>
            </a:r>
          </a:p>
          <a:p>
            <a:pPr marL="325754" lvl="0" indent="-325754" defTabSz="868680">
              <a:defRPr sz="1800"/>
            </a:pPr>
            <a:r>
              <a:rPr sz="3040"/>
              <a:t>Required recidivists with more than one sex offense to register for life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Early Amendments</a:t>
            </a:r>
          </a:p>
        </p:txBody>
      </p:sp>
      <p:sp>
        <p:nvSpPr>
          <p:cNvPr id="105" name="Shape 105"/>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Many attempts to come into compliance year after year</a:t>
            </a:r>
          </a:p>
          <a:p>
            <a:pPr lvl="0">
              <a:defRPr sz="1800"/>
            </a:pPr>
            <a:r>
              <a:rPr sz="3200"/>
              <a:t>More than one sex/ kidnapping offense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title"/>
          </p:nvPr>
        </p:nvSpPr>
        <p:spPr>
          <a:xfrm>
            <a:off x="457200" y="457200"/>
            <a:ext cx="8229600" cy="1143000"/>
          </a:xfrm>
          <a:prstGeom prst="rect">
            <a:avLst/>
          </a:prstGeom>
        </p:spPr>
        <p:txBody>
          <a:bodyPr lIns="0" tIns="0" rIns="0" bIns="0">
            <a:normAutofit/>
          </a:bodyPr>
          <a:lstStyle/>
          <a:p>
            <a:pPr lvl="0" defTabSz="740663">
              <a:defRPr sz="1800"/>
            </a:pPr>
            <a:r>
              <a:rPr sz="3564"/>
              <a:t>2001 Amendments- </a:t>
            </a:r>
            <a:br>
              <a:rPr sz="3564"/>
            </a:br>
            <a:r>
              <a:rPr sz="3564"/>
              <a:t>Final Bill Report-March 30, 2001</a:t>
            </a:r>
          </a:p>
        </p:txBody>
      </p:sp>
      <p:sp>
        <p:nvSpPr>
          <p:cNvPr id="108" name="Shape 108"/>
          <p:cNvSpPr>
            <a:spLocks noGrp="1"/>
          </p:cNvSpPr>
          <p:nvPr>
            <p:ph type="body" idx="1"/>
          </p:nvPr>
        </p:nvSpPr>
        <p:spPr>
          <a:xfrm>
            <a:off x="457200" y="1752600"/>
            <a:ext cx="8229600" cy="4114800"/>
          </a:xfrm>
          <a:prstGeom prst="rect">
            <a:avLst/>
          </a:prstGeom>
        </p:spPr>
        <p:txBody>
          <a:bodyPr lIns="0" tIns="0" rIns="0" bIns="0">
            <a:normAutofit lnSpcReduction="10000"/>
          </a:bodyPr>
          <a:lstStyle/>
          <a:p>
            <a:pPr marL="285035" lvl="0" indent="-285035" defTabSz="868680">
              <a:spcBef>
                <a:spcPts val="600"/>
              </a:spcBef>
              <a:defRPr sz="1800"/>
            </a:pPr>
            <a:r>
              <a:rPr sz="2660"/>
              <a:t>The Senate Bill Report for House bill 2086 explains the reasons for the amendment:  </a:t>
            </a:r>
          </a:p>
          <a:p>
            <a:pPr marL="285035" lvl="0" indent="-285035" defTabSz="868680">
              <a:spcBef>
                <a:spcPts val="600"/>
              </a:spcBef>
              <a:defRPr sz="1800"/>
            </a:pPr>
            <a:r>
              <a:rPr sz="2660"/>
              <a:t> “Summary of Amended Bill: The Legislature intends to amend the registration times so that the statute is narrowly tailored to meet the requirements of the Wetterling Act. Persons </a:t>
            </a:r>
            <a:r>
              <a:rPr sz="2660" u="sng"/>
              <a:t>convicted of an aggravated offense or two or more sexually violent offenses or criminal offenses against a minor, as defined, are subject to lifetime registration</a:t>
            </a:r>
            <a:r>
              <a:rPr sz="2660"/>
              <a:t>.”  WA S. B. Rep., 2001 Reg. Sess. H.B. 2086 (March 30, 2001).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Actual RCW Amendment</a:t>
            </a:r>
            <a:br>
              <a:rPr sz="4400"/>
            </a:br>
            <a:r>
              <a:rPr sz="4400"/>
              <a:t> 9A.44.140 (2001 c. 170 §2)</a:t>
            </a:r>
          </a:p>
        </p:txBody>
      </p:sp>
      <p:sp>
        <p:nvSpPr>
          <p:cNvPr id="111" name="Shape 111"/>
          <p:cNvSpPr>
            <a:spLocks noGrp="1"/>
          </p:cNvSpPr>
          <p:nvPr>
            <p:ph type="body" idx="1"/>
          </p:nvPr>
        </p:nvSpPr>
        <p:spPr>
          <a:xfrm>
            <a:off x="457200" y="1981200"/>
            <a:ext cx="8229600" cy="3886200"/>
          </a:xfrm>
          <a:prstGeom prst="rect">
            <a:avLst/>
          </a:prstGeom>
        </p:spPr>
        <p:txBody>
          <a:bodyPr lIns="0" tIns="0" rIns="0" bIns="0">
            <a:normAutofit/>
          </a:bodyPr>
          <a:lstStyle/>
          <a:p>
            <a:pPr marL="339470" lvl="0" indent="-339470" defTabSz="905255">
              <a:defRPr sz="1800"/>
            </a:pPr>
            <a:r>
              <a:rPr sz="3168"/>
              <a:t>“For a person convicted of a class A felony </a:t>
            </a:r>
            <a:r>
              <a:rPr sz="3168" u="sng"/>
              <a:t>&lt;&lt;+or </a:t>
            </a:r>
            <a:r>
              <a:rPr sz="3168" u="sng">
                <a:latin typeface="Arial Bold"/>
                <a:ea typeface="Arial Bold"/>
                <a:cs typeface="Arial Bold"/>
                <a:sym typeface="Arial Bold"/>
              </a:rPr>
              <a:t>an </a:t>
            </a:r>
            <a:r>
              <a:rPr sz="3168" u="sng"/>
              <a:t>offense listed in subsection (5) of this section+&gt;&gt;, </a:t>
            </a:r>
            <a:r>
              <a:rPr sz="3168"/>
              <a:t>or a person convicted of any sex offense or kidnapping offense who has one or more prior convictions for a sex offense or kidnapping offense: Such person may only be relieved of the duty to register under subsection (3) or (4) of this section.”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a:spLocks noGrp="1"/>
          </p:cNvSpPr>
          <p:nvPr>
            <p:ph type="body" idx="1"/>
          </p:nvPr>
        </p:nvSpPr>
        <p:spPr>
          <a:xfrm>
            <a:off x="457200" y="533400"/>
            <a:ext cx="8229600" cy="5334000"/>
          </a:xfrm>
          <a:prstGeom prst="rect">
            <a:avLst/>
          </a:prstGeom>
        </p:spPr>
        <p:txBody>
          <a:bodyPr lIns="0" tIns="0" rIns="0" bIns="0">
            <a:normAutofit/>
          </a:bodyPr>
          <a:lstStyle/>
          <a:p>
            <a:pPr marL="339470" lvl="0" indent="-339470" defTabSz="905255">
              <a:defRPr sz="1800"/>
            </a:pPr>
            <a:r>
              <a:rPr sz="3168" dirty="0" smtClean="0"/>
              <a:t>9A.44.140 (5) then indicates the following: (5)&lt;&lt;+(a) A person who has been convicted of </a:t>
            </a:r>
            <a:r>
              <a:rPr sz="3168" u="sng" dirty="0" smtClean="0"/>
              <a:t>an aggravated offense, or has been convicted of one or more </a:t>
            </a:r>
            <a:r>
              <a:rPr sz="3168" u="sng" dirty="0" smtClean="0">
                <a:latin typeface="Arial Bold"/>
                <a:ea typeface="Arial Bold"/>
                <a:cs typeface="Arial Bold"/>
                <a:sym typeface="Arial Bold"/>
              </a:rPr>
              <a:t>prior </a:t>
            </a:r>
            <a:r>
              <a:rPr sz="3168" u="sng" dirty="0" smtClean="0"/>
              <a:t>sexually violent offenses or criminal offenses against a victim who is a minor</a:t>
            </a:r>
            <a:r>
              <a:rPr sz="3168" dirty="0" smtClean="0"/>
              <a:t>, as defined in (b) of this subsection may only be relieved of the duty to register under subsection (3) or (4) of this section. This provision shall apply to convictions for crimes committed on or after the effective date of this act.+&gt;&gt; </a:t>
            </a:r>
            <a:endParaRPr sz="3168"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dirty="0" smtClean="0"/>
              <a:t>9A.44.140 </a:t>
            </a:r>
            <a:r>
              <a:rPr sz="4400" dirty="0"/>
              <a:t>(5)</a:t>
            </a:r>
          </a:p>
        </p:txBody>
      </p:sp>
      <p:sp>
        <p:nvSpPr>
          <p:cNvPr id="116" name="Shape 116"/>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dirty="0"/>
              <a:t>Goes on to list definitions for </a:t>
            </a:r>
          </a:p>
          <a:p>
            <a:pPr marL="742950" lvl="1" indent="-285750">
              <a:spcBef>
                <a:spcPts val="600"/>
              </a:spcBef>
              <a:buClr>
                <a:srgbClr val="9999CC"/>
              </a:buClr>
              <a:defRPr sz="1800"/>
            </a:pPr>
            <a:r>
              <a:rPr sz="2800" dirty="0"/>
              <a:t>Aggravated Offense</a:t>
            </a:r>
          </a:p>
          <a:p>
            <a:pPr marL="742950" lvl="1" indent="-285750">
              <a:spcBef>
                <a:spcPts val="600"/>
              </a:spcBef>
              <a:buClr>
                <a:srgbClr val="9999CC"/>
              </a:buClr>
              <a:defRPr sz="1800"/>
            </a:pPr>
            <a:r>
              <a:rPr sz="2800" dirty="0"/>
              <a:t>Sexually Violent Offense</a:t>
            </a:r>
          </a:p>
          <a:p>
            <a:pPr marL="742950" lvl="1" indent="-285750">
              <a:spcBef>
                <a:spcPts val="600"/>
              </a:spcBef>
              <a:buClr>
                <a:srgbClr val="9999CC"/>
              </a:buClr>
              <a:defRPr sz="1800"/>
            </a:pPr>
            <a:r>
              <a:rPr sz="2800" dirty="0"/>
              <a:t>Criminal Offense Against a Victim who is a Minor</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457200" y="457200"/>
            <a:ext cx="8229600" cy="990600"/>
          </a:xfrm>
          <a:prstGeom prst="rect">
            <a:avLst/>
          </a:prstGeom>
        </p:spPr>
        <p:txBody>
          <a:bodyPr lIns="0" tIns="0" rIns="0" bIns="0">
            <a:normAutofit/>
          </a:bodyPr>
          <a:lstStyle/>
          <a:p>
            <a:pPr lvl="0">
              <a:defRPr sz="1800"/>
            </a:pPr>
            <a:r>
              <a:rPr sz="4400"/>
              <a:t>What does this mean?</a:t>
            </a:r>
          </a:p>
        </p:txBody>
      </p:sp>
      <p:sp>
        <p:nvSpPr>
          <p:cNvPr id="119" name="Shape 119"/>
          <p:cNvSpPr>
            <a:spLocks noGrp="1"/>
          </p:cNvSpPr>
          <p:nvPr>
            <p:ph type="body" idx="1"/>
          </p:nvPr>
        </p:nvSpPr>
        <p:spPr>
          <a:xfrm>
            <a:off x="457200" y="1447800"/>
            <a:ext cx="8229600" cy="4419600"/>
          </a:xfrm>
          <a:prstGeom prst="rect">
            <a:avLst/>
          </a:prstGeom>
        </p:spPr>
        <p:txBody>
          <a:bodyPr lIns="0" tIns="0" rIns="0" bIns="0">
            <a:normAutofit/>
          </a:bodyPr>
          <a:lstStyle/>
          <a:p>
            <a:pPr marL="298322" lvl="0" indent="-298322" defTabSz="795527">
              <a:spcBef>
                <a:spcPts val="600"/>
              </a:spcBef>
              <a:defRPr sz="1800"/>
            </a:pPr>
            <a:r>
              <a:rPr sz="2784"/>
              <a:t>Looks like it might say that </a:t>
            </a:r>
            <a:r>
              <a:rPr sz="2784" u="sng"/>
              <a:t>ANY ONE </a:t>
            </a:r>
          </a:p>
          <a:p>
            <a:pPr marL="646366" lvl="1" indent="-248602" defTabSz="795527">
              <a:spcBef>
                <a:spcPts val="500"/>
              </a:spcBef>
              <a:buClr>
                <a:srgbClr val="9999CC"/>
              </a:buClr>
              <a:defRPr sz="1800"/>
            </a:pPr>
            <a:r>
              <a:rPr sz="2436"/>
              <a:t>aggravated offense; or</a:t>
            </a:r>
          </a:p>
          <a:p>
            <a:pPr marL="646366" lvl="1" indent="-248602" defTabSz="795527">
              <a:spcBef>
                <a:spcPts val="500"/>
              </a:spcBef>
              <a:buClr>
                <a:srgbClr val="9999CC"/>
              </a:buClr>
              <a:defRPr sz="1800"/>
            </a:pPr>
            <a:r>
              <a:rPr sz="2436"/>
              <a:t>sexually violent offense; or</a:t>
            </a:r>
          </a:p>
          <a:p>
            <a:pPr marL="646366" lvl="1" indent="-248602" defTabSz="795527">
              <a:spcBef>
                <a:spcPts val="500"/>
              </a:spcBef>
              <a:buClr>
                <a:srgbClr val="9999CC"/>
              </a:buClr>
              <a:defRPr sz="1800"/>
            </a:pPr>
            <a:r>
              <a:rPr sz="2436"/>
              <a:t>criminal offense against … minor</a:t>
            </a:r>
          </a:p>
          <a:p>
            <a:pPr marL="646366" lvl="1" indent="-248602" defTabSz="795527">
              <a:spcBef>
                <a:spcPts val="500"/>
              </a:spcBef>
              <a:buClr>
                <a:srgbClr val="9999CC"/>
              </a:buClr>
              <a:defRPr sz="1800"/>
            </a:pPr>
            <a:r>
              <a:rPr sz="2436"/>
              <a:t>= lifetime registration</a:t>
            </a:r>
          </a:p>
          <a:p>
            <a:pPr marL="298322" lvl="0" indent="-298322" defTabSz="795527">
              <a:spcBef>
                <a:spcPts val="600"/>
              </a:spcBef>
              <a:defRPr sz="1800"/>
            </a:pPr>
            <a:r>
              <a:rPr sz="2784"/>
              <a:t>Intended to be:</a:t>
            </a:r>
          </a:p>
          <a:p>
            <a:pPr marL="646366" lvl="1" indent="-248602" defTabSz="795527">
              <a:spcBef>
                <a:spcPts val="500"/>
              </a:spcBef>
              <a:buClr>
                <a:srgbClr val="9999CC"/>
              </a:buClr>
              <a:defRPr sz="1800"/>
            </a:pPr>
            <a:r>
              <a:rPr sz="2436"/>
              <a:t>Aggravated Offense; or</a:t>
            </a:r>
          </a:p>
          <a:p>
            <a:pPr marL="646366" lvl="1" indent="-248602" defTabSz="795527">
              <a:spcBef>
                <a:spcPts val="500"/>
              </a:spcBef>
              <a:buClr>
                <a:srgbClr val="9999CC"/>
              </a:buClr>
              <a:defRPr sz="1800"/>
            </a:pPr>
            <a:r>
              <a:rPr sz="2436"/>
              <a:t>Sexually Violent Offense </a:t>
            </a:r>
            <a:r>
              <a:rPr sz="2436" u="sng"/>
              <a:t>(with prior)</a:t>
            </a:r>
            <a:r>
              <a:rPr sz="2436"/>
              <a:t>; or</a:t>
            </a:r>
          </a:p>
          <a:p>
            <a:pPr marL="646366" lvl="1" indent="-248602" defTabSz="795527">
              <a:spcBef>
                <a:spcPts val="500"/>
              </a:spcBef>
              <a:buClr>
                <a:srgbClr val="9999CC"/>
              </a:buClr>
              <a:defRPr sz="1800"/>
            </a:pPr>
            <a:r>
              <a:rPr sz="2436"/>
              <a:t>Criminal Offense against…Minor </a:t>
            </a:r>
            <a:r>
              <a:rPr sz="2436" u="sng"/>
              <a:t>(with prior)</a:t>
            </a:r>
            <a:r>
              <a:rPr sz="2436"/>
              <a:t>;</a:t>
            </a:r>
            <a:r>
              <a:rPr sz="2436" u="sng"/>
              <a:t> </a:t>
            </a:r>
            <a:endParaRPr sz="2436"/>
          </a:p>
          <a:p>
            <a:pPr marL="646366" lvl="1" indent="-248602" defTabSz="795527">
              <a:spcBef>
                <a:spcPts val="500"/>
              </a:spcBef>
              <a:buClr>
                <a:srgbClr val="9999CC"/>
              </a:buClr>
              <a:defRPr sz="1800"/>
            </a:pPr>
            <a:r>
              <a:rPr sz="2436"/>
              <a:t>= Lifetime Registration</a:t>
            </a: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Final Bill Report from House</a:t>
            </a:r>
            <a:br>
              <a:rPr sz="4400"/>
            </a:br>
            <a:r>
              <a:rPr sz="3600"/>
              <a:t>Synopsis as Enacted June 7, 2001</a:t>
            </a:r>
          </a:p>
        </p:txBody>
      </p:sp>
      <p:sp>
        <p:nvSpPr>
          <p:cNvPr id="122" name="Shape 122"/>
          <p:cNvSpPr>
            <a:spLocks noGrp="1"/>
          </p:cNvSpPr>
          <p:nvPr>
            <p:ph type="body" idx="1"/>
          </p:nvPr>
        </p:nvSpPr>
        <p:spPr>
          <a:xfrm>
            <a:off x="457200" y="1981200"/>
            <a:ext cx="8229600" cy="3886200"/>
          </a:xfrm>
          <a:prstGeom prst="rect">
            <a:avLst/>
          </a:prstGeom>
        </p:spPr>
        <p:txBody>
          <a:bodyPr lIns="0" tIns="0" rIns="0" bIns="0">
            <a:normAutofit/>
          </a:bodyPr>
          <a:lstStyle/>
          <a:p>
            <a:pPr marL="329184" lvl="0" indent="-329184" defTabSz="877823">
              <a:spcBef>
                <a:spcPts val="500"/>
              </a:spcBef>
              <a:buSzTx/>
              <a:buNone/>
              <a:defRPr sz="1800"/>
            </a:pPr>
            <a:r>
              <a:rPr sz="2304"/>
              <a:t>	“The act has been amended several times, imposing new requirements relating to sex offender registration. Those requirements include the following:</a:t>
            </a:r>
          </a:p>
          <a:p>
            <a:pPr marL="634854" lvl="1" indent="-195942" defTabSz="877823">
              <a:spcBef>
                <a:spcPts val="400"/>
              </a:spcBef>
              <a:buClr>
                <a:srgbClr val="9999CC"/>
              </a:buClr>
              <a:defRPr sz="1800"/>
            </a:pPr>
            <a:r>
              <a:rPr sz="1919"/>
              <a:t>requiring all offenders classified as sexually violent predators to register for life;</a:t>
            </a:r>
            <a:endParaRPr sz="2688"/>
          </a:p>
          <a:p>
            <a:pPr marL="634854" lvl="1" indent="-195942" defTabSz="877823">
              <a:spcBef>
                <a:spcPts val="400"/>
              </a:spcBef>
              <a:buClr>
                <a:srgbClr val="9999CC"/>
              </a:buClr>
              <a:defRPr sz="1800"/>
            </a:pPr>
            <a:r>
              <a:rPr sz="1919"/>
              <a:t>requiring all offenders convicted of an aggravated sex offense to register for life; and</a:t>
            </a:r>
            <a:endParaRPr sz="2688"/>
          </a:p>
          <a:p>
            <a:pPr marL="634854" lvl="1" indent="-195942" defTabSz="877823">
              <a:spcBef>
                <a:spcPts val="400"/>
              </a:spcBef>
              <a:buClr>
                <a:srgbClr val="9999CC"/>
              </a:buClr>
              <a:defRPr sz="1800"/>
            </a:pPr>
            <a:r>
              <a:rPr sz="1919"/>
              <a:t>requiring all sex offenders who have one prior conviction for a sexually violent offense or an offense against a minor in their criminal history to register for life upon conviction for a new offense.”  WA F. B. Rep., 2001 Reg. Sess. H.B. 2086 (June 7, 2001).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Recidivists</a:t>
            </a:r>
          </a:p>
        </p:txBody>
      </p:sp>
      <p:sp>
        <p:nvSpPr>
          <p:cNvPr id="125" name="Shape 125"/>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No need to determine Sexually Violent/ Criminal Offense Against Victim who is a Minor</a:t>
            </a:r>
          </a:p>
          <a:p>
            <a:pPr lvl="0">
              <a:defRPr sz="1800"/>
            </a:pPr>
            <a:r>
              <a:rPr sz="3200"/>
              <a:t>Already included in rule that offenders with more than one sex or kidnapping offense must register for life.</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Aggravated Offenses</a:t>
            </a:r>
          </a:p>
        </p:txBody>
      </p:sp>
      <p:sp>
        <p:nvSpPr>
          <p:cNvPr id="128" name="Shape 128"/>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Date of Offense must be on or after 7/22/01</a:t>
            </a:r>
          </a:p>
          <a:p>
            <a:pPr lvl="0">
              <a:defRPr sz="1800"/>
            </a:pPr>
            <a:r>
              <a:rPr sz="3200"/>
              <a:t>Offenses committed prior to 7/22/01 cannot be aggravated offenses</a:t>
            </a:r>
          </a:p>
          <a:p>
            <a:pPr lvl="0">
              <a:defRPr sz="1800"/>
            </a:pPr>
            <a:r>
              <a:rPr sz="3200"/>
              <a:t>Only adult offenses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xfrm>
            <a:off x="457200" y="457200"/>
            <a:ext cx="8229600" cy="1066800"/>
          </a:xfrm>
          <a:prstGeom prst="rect">
            <a:avLst/>
          </a:prstGeom>
        </p:spPr>
        <p:txBody>
          <a:bodyPr lIns="0" tIns="0" rIns="0" bIns="0">
            <a:normAutofit/>
          </a:bodyPr>
          <a:lstStyle/>
          <a:p>
            <a:pPr lvl="0">
              <a:defRPr sz="1800"/>
            </a:pPr>
            <a:r>
              <a:rPr sz="4400"/>
              <a:t>Outline of Lecture	</a:t>
            </a:r>
          </a:p>
        </p:txBody>
      </p:sp>
      <p:sp>
        <p:nvSpPr>
          <p:cNvPr id="78" name="Shape 78"/>
          <p:cNvSpPr>
            <a:spLocks noGrp="1"/>
          </p:cNvSpPr>
          <p:nvPr>
            <p:ph type="body" idx="1"/>
          </p:nvPr>
        </p:nvSpPr>
        <p:spPr>
          <a:xfrm>
            <a:off x="381000" y="1447800"/>
            <a:ext cx="8229600" cy="4419600"/>
          </a:xfrm>
          <a:prstGeom prst="rect">
            <a:avLst/>
          </a:prstGeom>
        </p:spPr>
        <p:txBody>
          <a:bodyPr lIns="0" tIns="0" rIns="0" bIns="0">
            <a:normAutofit/>
          </a:bodyPr>
          <a:lstStyle/>
          <a:p>
            <a:pPr marL="336042" lvl="0" indent="-336042" defTabSz="896111">
              <a:defRPr sz="1800"/>
            </a:pPr>
            <a:r>
              <a:rPr sz="3136" dirty="0"/>
              <a:t>Legislative History Recap</a:t>
            </a:r>
          </a:p>
          <a:p>
            <a:pPr marL="336042" lvl="0" indent="-336042" defTabSz="896111">
              <a:defRPr sz="1800"/>
            </a:pPr>
            <a:r>
              <a:rPr sz="3136" dirty="0" smtClean="0"/>
              <a:t>W</a:t>
            </a:r>
            <a:r>
              <a:rPr lang="en-US" sz="3136" dirty="0" smtClean="0"/>
              <a:t>hat is/was new in </a:t>
            </a:r>
            <a:r>
              <a:rPr sz="3136" dirty="0" smtClean="0"/>
              <a:t>2012</a:t>
            </a:r>
            <a:r>
              <a:rPr lang="en-US" sz="3136" dirty="0" smtClean="0"/>
              <a:t> and 2014</a:t>
            </a:r>
            <a:r>
              <a:rPr sz="3136" dirty="0" smtClean="0"/>
              <a:t>?</a:t>
            </a:r>
            <a:endParaRPr sz="3136" dirty="0"/>
          </a:p>
          <a:p>
            <a:pPr marL="336042" lvl="0" indent="-336042" defTabSz="896111">
              <a:defRPr sz="1800"/>
            </a:pPr>
            <a:r>
              <a:rPr sz="3136" dirty="0"/>
              <a:t>Registration Consequences by Conviction</a:t>
            </a:r>
          </a:p>
          <a:p>
            <a:pPr marL="336042" lvl="0" indent="-336042" defTabSz="896111">
              <a:defRPr sz="1800"/>
            </a:pPr>
            <a:r>
              <a:rPr sz="3136" dirty="0" smtClean="0"/>
              <a:t>Aggravated </a:t>
            </a:r>
            <a:r>
              <a:rPr sz="3136" dirty="0"/>
              <a:t>Offenses</a:t>
            </a:r>
          </a:p>
          <a:p>
            <a:pPr marL="336042" lvl="0" indent="-336042" defTabSz="896111">
              <a:defRPr sz="1800"/>
            </a:pPr>
            <a:r>
              <a:rPr sz="3136" dirty="0"/>
              <a:t>Sunset Provisions in 9A.44.142</a:t>
            </a:r>
          </a:p>
          <a:p>
            <a:pPr marL="336042" lvl="0" indent="-336042" defTabSz="896111">
              <a:defRPr sz="1800"/>
            </a:pPr>
            <a:r>
              <a:rPr sz="3136" dirty="0"/>
              <a:t>Relief of Registration</a:t>
            </a:r>
          </a:p>
          <a:p>
            <a:pPr marL="336042" lvl="0" indent="-336042" defTabSz="896111">
              <a:defRPr sz="1800"/>
            </a:pPr>
            <a:r>
              <a:rPr sz="3136" dirty="0"/>
              <a:t>Case Law Update</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Shape 130"/>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Simplified Rule</a:t>
            </a:r>
          </a:p>
        </p:txBody>
      </p:sp>
      <p:sp>
        <p:nvSpPr>
          <p:cNvPr id="131" name="Shape 131"/>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Lifetime Registration for:</a:t>
            </a:r>
          </a:p>
          <a:p>
            <a:pPr marL="742950" lvl="1" indent="-285750">
              <a:spcBef>
                <a:spcPts val="600"/>
              </a:spcBef>
              <a:buClr>
                <a:srgbClr val="9999CC"/>
              </a:buClr>
              <a:defRPr sz="1800"/>
            </a:pPr>
            <a:r>
              <a:rPr sz="2800"/>
              <a:t>Class A Felony (any crime date)</a:t>
            </a:r>
          </a:p>
          <a:p>
            <a:pPr marL="742950" lvl="1" indent="-285750">
              <a:spcBef>
                <a:spcPts val="600"/>
              </a:spcBef>
              <a:buClr>
                <a:srgbClr val="9999CC"/>
              </a:buClr>
              <a:defRPr sz="1800"/>
            </a:pPr>
            <a:r>
              <a:rPr sz="2800"/>
              <a:t>Aggravated Offense (committed 7/22/01+); or</a:t>
            </a:r>
          </a:p>
          <a:p>
            <a:pPr marL="742950" lvl="1" indent="-285750">
              <a:spcBef>
                <a:spcPts val="600"/>
              </a:spcBef>
              <a:buClr>
                <a:srgbClr val="9999CC"/>
              </a:buClr>
              <a:defRPr sz="1800"/>
            </a:pPr>
            <a:r>
              <a:rPr sz="2800" strike="sngStrike"/>
              <a:t>Sexually Violent Offense </a:t>
            </a:r>
            <a:r>
              <a:rPr sz="2800" u="sng" strike="sngStrike"/>
              <a:t>(with prior)</a:t>
            </a:r>
            <a:r>
              <a:rPr sz="2800" strike="sngStrike"/>
              <a:t>; or</a:t>
            </a:r>
            <a:endParaRPr sz="2800"/>
          </a:p>
          <a:p>
            <a:pPr marL="742950" lvl="1" indent="-285750">
              <a:spcBef>
                <a:spcPts val="600"/>
              </a:spcBef>
              <a:buClr>
                <a:srgbClr val="9999CC"/>
              </a:buClr>
              <a:defRPr sz="1800"/>
            </a:pPr>
            <a:r>
              <a:rPr sz="2800" strike="sngStrike"/>
              <a:t>Criminal Offense against…Minor </a:t>
            </a:r>
            <a:r>
              <a:rPr sz="2800" u="sng" strike="sngStrike"/>
              <a:t>(with prior)</a:t>
            </a:r>
            <a:r>
              <a:rPr sz="2800" strike="sngStrike"/>
              <a:t>;</a:t>
            </a:r>
            <a:r>
              <a:rPr sz="2800" u="sng" strike="sngStrike"/>
              <a:t> </a:t>
            </a:r>
            <a:endParaRPr sz="2800"/>
          </a:p>
          <a:p>
            <a:pPr marL="742950" lvl="1" indent="-285750">
              <a:spcBef>
                <a:spcPts val="600"/>
              </a:spcBef>
              <a:buClr>
                <a:srgbClr val="9999CC"/>
              </a:buClr>
              <a:defRPr sz="1800"/>
            </a:pPr>
            <a:r>
              <a:rPr sz="2800"/>
              <a:t>More than one sex or kidnapping offense (any crime date)</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Sunset Provision</a:t>
            </a:r>
          </a:p>
        </p:txBody>
      </p:sp>
      <p:sp>
        <p:nvSpPr>
          <p:cNvPr id="134" name="Shape 134"/>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When passed, the language regarding aggravated offenses had a sunset provision</a:t>
            </a:r>
          </a:p>
          <a:p>
            <a:pPr lvl="0">
              <a:defRPr sz="1800"/>
            </a:pPr>
            <a:r>
              <a:rPr sz="3200"/>
              <a:t>Sunset date 7/1/2012</a:t>
            </a:r>
          </a:p>
          <a:p>
            <a:pPr lvl="0">
              <a:defRPr sz="1800"/>
            </a:pPr>
            <a:r>
              <a:rPr sz="3200"/>
              <a:t>Not everything sunset.</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RCW 9A.44.142(2)</a:t>
            </a:r>
            <a:br>
              <a:rPr sz="4400"/>
            </a:br>
            <a:r>
              <a:rPr sz="4400"/>
              <a:t>Sunset Provisions</a:t>
            </a:r>
          </a:p>
        </p:txBody>
      </p:sp>
      <p:sp>
        <p:nvSpPr>
          <p:cNvPr id="137" name="Shape 137"/>
          <p:cNvSpPr>
            <a:spLocks noGrp="1"/>
          </p:cNvSpPr>
          <p:nvPr>
            <p:ph type="body" idx="1"/>
          </p:nvPr>
        </p:nvSpPr>
        <p:spPr>
          <a:xfrm>
            <a:off x="457200" y="1981200"/>
            <a:ext cx="8229600" cy="3886200"/>
          </a:xfrm>
          <a:prstGeom prst="rect">
            <a:avLst/>
          </a:prstGeom>
        </p:spPr>
        <p:txBody>
          <a:bodyPr lIns="0" tIns="0" rIns="0" bIns="0">
            <a:normAutofit/>
          </a:bodyPr>
          <a:lstStyle/>
          <a:p>
            <a:pPr marL="214312" lvl="0" indent="-214312">
              <a:spcBef>
                <a:spcPts val="400"/>
              </a:spcBef>
              <a:defRPr sz="1800"/>
            </a:pPr>
            <a:r>
              <a:rPr sz="2000"/>
              <a:t>(2)(a) A person may not petition for relief from registration if the person has been:</a:t>
            </a:r>
          </a:p>
          <a:p>
            <a:pPr marL="214312" lvl="0" indent="-214312">
              <a:spcBef>
                <a:spcPts val="400"/>
              </a:spcBef>
              <a:defRPr sz="1800"/>
            </a:pPr>
            <a:r>
              <a:rPr sz="2000"/>
              <a:t>(i) Determined to be a sexually violent predator as defined in </a:t>
            </a:r>
            <a:r>
              <a:rPr sz="2000">
                <a:hlinkClick r:id="rId2"/>
              </a:rPr>
              <a:t>RCW 71.09.020</a:t>
            </a:r>
            <a:r>
              <a:rPr sz="2000"/>
              <a:t>;</a:t>
            </a:r>
          </a:p>
          <a:p>
            <a:pPr marL="214312" lvl="0" indent="-214312">
              <a:spcBef>
                <a:spcPts val="400"/>
              </a:spcBef>
              <a:defRPr sz="1800"/>
            </a:pPr>
            <a:r>
              <a:rPr sz="2000"/>
              <a:t>(ii) Convicted as an adult of a sex offense or kidnapping offense that is a class A felony and that was committed with forcible compulsion on or after June 8, 2000; or</a:t>
            </a:r>
          </a:p>
          <a:p>
            <a:pPr marL="214312" lvl="0" indent="-214312">
              <a:spcBef>
                <a:spcPts val="400"/>
              </a:spcBef>
              <a:defRPr sz="1800"/>
            </a:pPr>
            <a:r>
              <a:rPr sz="2000">
                <a:solidFill>
                  <a:srgbClr val="FF0000"/>
                </a:solidFill>
              </a:rPr>
              <a:t>(iii) Until July 1, 2012, convicted of one aggravated offense or more than one sexually violent offense, as defined in subsection (5) of this section, and the offense or offenses were committed on or after March 12, 2002. </a:t>
            </a:r>
            <a:r>
              <a:rPr sz="2000" u="sng">
                <a:solidFill>
                  <a:srgbClr val="FF0000"/>
                </a:solidFill>
              </a:rPr>
              <a:t>After July 1, 2012, this subsection (2)(a)(iii) shall have no further force and effect.</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Shape 139"/>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RCW 9A.44.142(5)</a:t>
            </a:r>
            <a:br>
              <a:rPr sz="4400"/>
            </a:br>
            <a:r>
              <a:rPr sz="4400"/>
              <a:t>Sunset Provisions</a:t>
            </a:r>
          </a:p>
        </p:txBody>
      </p:sp>
      <p:sp>
        <p:nvSpPr>
          <p:cNvPr id="140" name="Shape 140"/>
          <p:cNvSpPr>
            <a:spLocks noGrp="1"/>
          </p:cNvSpPr>
          <p:nvPr>
            <p:ph type="body" idx="1"/>
          </p:nvPr>
        </p:nvSpPr>
        <p:spPr>
          <a:xfrm>
            <a:off x="457200" y="1981200"/>
            <a:ext cx="8229600" cy="3886200"/>
          </a:xfrm>
          <a:prstGeom prst="rect">
            <a:avLst/>
          </a:prstGeom>
        </p:spPr>
        <p:txBody>
          <a:bodyPr lIns="0" tIns="0" rIns="0" bIns="0">
            <a:normAutofit/>
          </a:bodyPr>
          <a:lstStyle/>
          <a:p>
            <a:pPr marL="257175" lvl="0" indent="-257175">
              <a:spcBef>
                <a:spcPts val="500"/>
              </a:spcBef>
              <a:defRPr sz="1800"/>
            </a:pPr>
            <a:r>
              <a:rPr sz="2400"/>
              <a:t>(5)(a) A person who has been convicted of an aggravated offense, or has been convicted of one or more prior sexually violent offenses or criminal offenses against a victim who is a minor, as defined in (b) of this subsection:</a:t>
            </a:r>
          </a:p>
          <a:p>
            <a:pPr marL="257175" lvl="0" indent="-257175">
              <a:spcBef>
                <a:spcPts val="500"/>
              </a:spcBef>
              <a:defRPr sz="1800"/>
            </a:pPr>
            <a:r>
              <a:rPr sz="2400" u="sng"/>
              <a:t>(i) Until July 1, 2012, may not be relieved of the duty to register;</a:t>
            </a:r>
          </a:p>
          <a:p>
            <a:pPr marL="257175" lvl="0" indent="-257175">
              <a:spcBef>
                <a:spcPts val="500"/>
              </a:spcBef>
              <a:defRPr sz="1800"/>
            </a:pPr>
            <a:r>
              <a:rPr sz="2400" u="sng"/>
              <a:t>(ii) After July 1, 2012, may petition the court to be relieved of the duty to register as provided in this section;</a:t>
            </a:r>
          </a:p>
          <a:p>
            <a:pPr marL="257175" lvl="0" indent="-257175">
              <a:spcBef>
                <a:spcPts val="500"/>
              </a:spcBef>
              <a:defRPr sz="1800"/>
            </a:pPr>
            <a:r>
              <a:rPr sz="2400"/>
              <a:t>(iii) This provision shall apply to convictions for crimes committed on or after July 22, 2001.</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Shape 145"/>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Registration Consequences </a:t>
            </a:r>
            <a:br>
              <a:rPr sz="4400"/>
            </a:br>
            <a:r>
              <a:rPr sz="4400"/>
              <a:t>by Conviction</a:t>
            </a:r>
          </a:p>
        </p:txBody>
      </p:sp>
      <p:sp>
        <p:nvSpPr>
          <p:cNvPr id="146" name="Shape 146"/>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dirty="0" smtClean="0"/>
              <a:t>Email </a:t>
            </a:r>
            <a:r>
              <a:rPr sz="3200" dirty="0"/>
              <a:t>me if you think there is an error or omission!!  </a:t>
            </a:r>
            <a:r>
              <a:rPr lang="en-US" sz="3200" dirty="0" smtClean="0"/>
              <a:t>tgeraghty@co.snohomis.wa.us</a:t>
            </a:r>
            <a:endParaRPr sz="3200" dirty="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Shape 148"/>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Registration Consequences </a:t>
            </a:r>
            <a:br>
              <a:rPr sz="4400"/>
            </a:br>
            <a:r>
              <a:rPr sz="4400"/>
              <a:t>by Conviction- Chart</a:t>
            </a:r>
          </a:p>
        </p:txBody>
      </p:sp>
      <p:sp>
        <p:nvSpPr>
          <p:cNvPr id="149" name="Shape 149"/>
          <p:cNvSpPr>
            <a:spLocks noGrp="1"/>
          </p:cNvSpPr>
          <p:nvPr>
            <p:ph type="body" idx="1"/>
          </p:nvPr>
        </p:nvSpPr>
        <p:spPr>
          <a:xfrm>
            <a:off x="457200" y="1981200"/>
            <a:ext cx="8229600" cy="3886200"/>
          </a:xfrm>
          <a:prstGeom prst="rect">
            <a:avLst/>
          </a:prstGeom>
        </p:spPr>
        <p:txBody>
          <a:bodyPr lIns="0" tIns="0" rIns="0" bIns="0">
            <a:normAutofit/>
          </a:bodyPr>
          <a:lstStyle/>
          <a:p>
            <a:pPr marL="322325" lvl="0" indent="-322325" defTabSz="859536">
              <a:defRPr sz="1800"/>
            </a:pPr>
            <a:r>
              <a:rPr sz="3008"/>
              <a:t>Organized by Conviction</a:t>
            </a:r>
          </a:p>
          <a:p>
            <a:pPr marL="698373" lvl="1" indent="-268604" defTabSz="859536">
              <a:spcBef>
                <a:spcPts val="600"/>
              </a:spcBef>
              <a:buClr>
                <a:srgbClr val="9999CC"/>
              </a:buClr>
              <a:defRPr sz="1800"/>
            </a:pPr>
            <a:r>
              <a:rPr sz="2632"/>
              <a:t>Plus extras:</a:t>
            </a:r>
          </a:p>
          <a:p>
            <a:pPr marL="1074419" lvl="2" indent="-214884" defTabSz="859536">
              <a:spcBef>
                <a:spcPts val="500"/>
              </a:spcBef>
              <a:defRPr sz="1800"/>
            </a:pPr>
            <a:r>
              <a:rPr sz="2256"/>
              <a:t>Elements of each crime (2012 version)</a:t>
            </a:r>
          </a:p>
          <a:p>
            <a:pPr marL="1074419" lvl="2" indent="-214884" defTabSz="859536">
              <a:spcBef>
                <a:spcPts val="500"/>
              </a:spcBef>
              <a:defRPr sz="1800"/>
            </a:pPr>
            <a:r>
              <a:rPr sz="2256"/>
              <a:t>More than one sex/ kidnapping offense</a:t>
            </a:r>
          </a:p>
          <a:p>
            <a:pPr marL="1074419" lvl="2" indent="-214884" defTabSz="859536">
              <a:spcBef>
                <a:spcPts val="500"/>
              </a:spcBef>
              <a:defRPr sz="1800"/>
            </a:pPr>
            <a:r>
              <a:rPr sz="2256"/>
              <a:t>Aggravated Offenses</a:t>
            </a:r>
          </a:p>
          <a:p>
            <a:pPr marL="1074419" lvl="2" indent="-214884" defTabSz="859536">
              <a:spcBef>
                <a:spcPts val="500"/>
              </a:spcBef>
              <a:defRPr sz="1800"/>
            </a:pPr>
            <a:r>
              <a:rPr sz="2256"/>
              <a:t>Felonies with Sexual Motivation</a:t>
            </a:r>
          </a:p>
          <a:p>
            <a:pPr marL="1074419" lvl="2" indent="-214884" defTabSz="859536">
              <a:spcBef>
                <a:spcPts val="500"/>
              </a:spcBef>
              <a:defRPr sz="1800"/>
            </a:pPr>
            <a:r>
              <a:rPr sz="2256"/>
              <a:t>Sexually Violent Predators</a:t>
            </a:r>
          </a:p>
          <a:p>
            <a:pPr marL="1074419" lvl="2" indent="-214884" defTabSz="859536">
              <a:spcBef>
                <a:spcPts val="500"/>
              </a:spcBef>
              <a:defRPr sz="1800"/>
            </a:pPr>
            <a:r>
              <a:rPr sz="2256"/>
              <a:t>Federal/ Out of State/ Foreign/ Military</a:t>
            </a:r>
          </a:p>
          <a:p>
            <a:pPr marL="1074419" lvl="2" indent="-214884" defTabSz="859536">
              <a:spcBef>
                <a:spcPts val="500"/>
              </a:spcBef>
              <a:defRPr sz="1800"/>
            </a:pPr>
            <a:r>
              <a:rPr sz="2256"/>
              <a:t>Change of Class effective dates!!</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000"/>
              <a:t>Registration Consequences </a:t>
            </a:r>
            <a:br>
              <a:rPr sz="4000"/>
            </a:br>
            <a:r>
              <a:rPr sz="4000"/>
              <a:t>by Conviction- Attempted Crimes</a:t>
            </a:r>
          </a:p>
        </p:txBody>
      </p:sp>
      <p:sp>
        <p:nvSpPr>
          <p:cNvPr id="152" name="Shape 152"/>
          <p:cNvSpPr>
            <a:spLocks noGrp="1"/>
          </p:cNvSpPr>
          <p:nvPr>
            <p:ph type="body" idx="1"/>
          </p:nvPr>
        </p:nvSpPr>
        <p:spPr>
          <a:xfrm>
            <a:off x="457200" y="1905000"/>
            <a:ext cx="8229600" cy="3962400"/>
          </a:xfrm>
          <a:prstGeom prst="rect">
            <a:avLst/>
          </a:prstGeom>
        </p:spPr>
        <p:txBody>
          <a:bodyPr lIns="0" tIns="0" rIns="0" bIns="0">
            <a:normAutofit/>
          </a:bodyPr>
          <a:lstStyle/>
          <a:p>
            <a:pPr marL="273034" lvl="0" indent="-273034" defTabSz="832104">
              <a:spcBef>
                <a:spcPts val="600"/>
              </a:spcBef>
              <a:defRPr sz="1800"/>
            </a:pPr>
            <a:r>
              <a:rPr sz="2548"/>
              <a:t>***Attempted crimes reduce the class (from an A to B, a B to a C, C to a gross misdemeanor)</a:t>
            </a:r>
          </a:p>
          <a:p>
            <a:pPr marL="273034" lvl="0" indent="-273034" defTabSz="832104">
              <a:spcBef>
                <a:spcPts val="600"/>
              </a:spcBef>
              <a:defRPr sz="1800"/>
            </a:pPr>
            <a:r>
              <a:rPr sz="2548" u="sng"/>
              <a:t>Except</a:t>
            </a:r>
            <a:r>
              <a:rPr sz="2548"/>
              <a:t> for Child Molestation 1, Indecent Liberties by Forcible Compulsion, Rape 1, Rape 2, Rape of a Child 1 and Rape of a Child 2 (committed on or after 9/1/01).  </a:t>
            </a:r>
          </a:p>
          <a:p>
            <a:pPr marL="676084" lvl="1" indent="-260032" defTabSz="832104">
              <a:spcBef>
                <a:spcPts val="600"/>
              </a:spcBef>
              <a:buClr>
                <a:srgbClr val="9999CC"/>
              </a:buClr>
              <a:defRPr sz="1800"/>
            </a:pPr>
            <a:r>
              <a:rPr sz="2548"/>
              <a:t>Only those attempted crimes have been included in the chart.  </a:t>
            </a:r>
          </a:p>
          <a:p>
            <a:pPr marL="676084" lvl="1" indent="-260032" defTabSz="832104">
              <a:spcBef>
                <a:spcPts val="600"/>
              </a:spcBef>
              <a:buClr>
                <a:srgbClr val="9999CC"/>
              </a:buClr>
              <a:defRPr sz="1800"/>
            </a:pPr>
            <a:r>
              <a:rPr sz="2548"/>
              <a:t>Exceptions are in attempt statute- RCW 9A.28.020.</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Registration Consequences </a:t>
            </a:r>
            <a:br>
              <a:rPr sz="4400"/>
            </a:br>
            <a:r>
              <a:rPr sz="4400"/>
              <a:t>by Conviction</a:t>
            </a:r>
          </a:p>
        </p:txBody>
      </p:sp>
      <p:sp>
        <p:nvSpPr>
          <p:cNvPr id="155" name="Shape 155"/>
          <p:cNvSpPr>
            <a:spLocks noGrp="1"/>
          </p:cNvSpPr>
          <p:nvPr>
            <p:ph type="body" idx="1"/>
          </p:nvPr>
        </p:nvSpPr>
        <p:spPr>
          <a:xfrm>
            <a:off x="457200" y="1752600"/>
            <a:ext cx="8229600" cy="4114800"/>
          </a:xfrm>
          <a:prstGeom prst="rect">
            <a:avLst/>
          </a:prstGeom>
        </p:spPr>
        <p:txBody>
          <a:bodyPr lIns="0" tIns="0" rIns="0" bIns="0">
            <a:normAutofit lnSpcReduction="10000"/>
          </a:bodyPr>
          <a:lstStyle/>
          <a:p>
            <a:pPr marL="252031" lvl="0" indent="-252031" defTabSz="896111">
              <a:spcBef>
                <a:spcPts val="500"/>
              </a:spcBef>
              <a:defRPr sz="1800"/>
            </a:pPr>
            <a:r>
              <a:rPr sz="2352"/>
              <a:t>End Notes…</a:t>
            </a:r>
          </a:p>
          <a:p>
            <a:pPr marL="688086" lvl="1" indent="-240029" defTabSz="896111">
              <a:spcBef>
                <a:spcPts val="500"/>
              </a:spcBef>
              <a:buClr>
                <a:srgbClr val="9999CC"/>
              </a:buClr>
              <a:defRPr sz="1800"/>
            </a:pPr>
            <a:r>
              <a:rPr sz="2352"/>
              <a:t>*Years (10/15) are consecutive years in the community without being convicted of a disqualifying offense during that time period.  RCW 9A.44.140.  </a:t>
            </a:r>
            <a:endParaRPr sz="2744"/>
          </a:p>
          <a:p>
            <a:pPr marL="688086" lvl="1" indent="-240029" defTabSz="896111">
              <a:spcBef>
                <a:spcPts val="500"/>
              </a:spcBef>
              <a:buClr>
                <a:srgbClr val="9999CC"/>
              </a:buClr>
              <a:defRPr sz="1800"/>
            </a:pPr>
            <a:r>
              <a:rPr sz="2352"/>
              <a:t>Time is calculated from the last date of release from confinement, including full-time residential treatment, pursuant to the conviction.  RCW 9A.44.140.  </a:t>
            </a:r>
            <a:endParaRPr sz="2744"/>
          </a:p>
          <a:p>
            <a:pPr marL="688086" lvl="1" indent="-240029" defTabSz="896111">
              <a:spcBef>
                <a:spcPts val="500"/>
              </a:spcBef>
              <a:buClr>
                <a:srgbClr val="9999CC"/>
              </a:buClr>
              <a:defRPr sz="1800"/>
            </a:pPr>
            <a:r>
              <a:rPr sz="2352"/>
              <a:t>Probation violations that result in incarceration time are considered confinement pursuant to the conviction.  </a:t>
            </a:r>
            <a:r>
              <a:rPr sz="2352" u="sng"/>
              <a:t>State v. Watson</a:t>
            </a:r>
            <a:r>
              <a:rPr sz="2352"/>
              <a:t>, 160 Wash. 2d 1, 8-9 (2007).</a:t>
            </a:r>
            <a:endParaRPr sz="2744"/>
          </a:p>
          <a:p>
            <a:pPr marL="1082802" lvl="2" indent="-186690" defTabSz="896111">
              <a:spcBef>
                <a:spcPts val="400"/>
              </a:spcBef>
              <a:defRPr sz="1800"/>
            </a:pPr>
            <a:r>
              <a:rPr sz="1960"/>
              <a:t>Relates to underlying sex offense and disqualifying convictions</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000"/>
              <a:t>Registration Consequences </a:t>
            </a:r>
            <a:br>
              <a:rPr sz="4000"/>
            </a:br>
            <a:r>
              <a:rPr sz="4000"/>
              <a:t>by Conviction- Juvenile Conviction</a:t>
            </a:r>
          </a:p>
        </p:txBody>
      </p:sp>
      <p:sp>
        <p:nvSpPr>
          <p:cNvPr id="158" name="Shape 158"/>
          <p:cNvSpPr>
            <a:spLocks noGrp="1"/>
          </p:cNvSpPr>
          <p:nvPr>
            <p:ph type="body" idx="1"/>
          </p:nvPr>
        </p:nvSpPr>
        <p:spPr>
          <a:xfrm>
            <a:off x="457200" y="1981200"/>
            <a:ext cx="8229600" cy="4419600"/>
          </a:xfrm>
          <a:prstGeom prst="rect">
            <a:avLst/>
          </a:prstGeom>
        </p:spPr>
        <p:txBody>
          <a:bodyPr lIns="0" tIns="0" rIns="0" bIns="0">
            <a:normAutofit/>
          </a:bodyPr>
          <a:lstStyle/>
          <a:p>
            <a:pPr lvl="0">
              <a:defRPr sz="1800"/>
            </a:pPr>
            <a:r>
              <a:rPr sz="3200"/>
              <a:t>Juvenile Conviction means convicted IN JUVENILE COURT.</a:t>
            </a:r>
          </a:p>
          <a:p>
            <a:pPr marL="640896" lvl="1" indent="-183696">
              <a:spcBef>
                <a:spcPts val="400"/>
              </a:spcBef>
              <a:buClr>
                <a:srgbClr val="9999CC"/>
              </a:buClr>
              <a:defRPr sz="1800"/>
            </a:pPr>
            <a:r>
              <a:t>As usual, the statute is confusing:  9A.44.142 says, that if offense is </a:t>
            </a:r>
            <a:r>
              <a:rPr>
                <a:latin typeface="Arial Bold"/>
                <a:ea typeface="Arial Bold"/>
                <a:cs typeface="Arial Bold"/>
                <a:sym typeface="Arial Bold"/>
              </a:rPr>
              <a:t>committed when the offender was a juvenile</a:t>
            </a:r>
            <a:r>
              <a:t>… than the offender follows the relief provisions contained in RCW 9A.44.143.  This includes out-of-state convictions. RCW 9A.44.142(1)(a).  </a:t>
            </a:r>
            <a:endParaRPr sz="2800"/>
          </a:p>
          <a:p>
            <a:pPr marL="640896" lvl="1" indent="-183696">
              <a:spcBef>
                <a:spcPts val="400"/>
              </a:spcBef>
              <a:buClr>
                <a:srgbClr val="9999CC"/>
              </a:buClr>
              <a:defRPr sz="1800"/>
            </a:pPr>
            <a:r>
              <a:t>However, RCW 9A.44.143(6) then indicates: “A juvenile prosecuted and convicted of a sex offense or kidnapping offense as an adult may not petition to the superior court under this section.” </a:t>
            </a:r>
            <a:endParaRPr sz="2800"/>
          </a:p>
          <a:p>
            <a:pPr marL="640896" lvl="1" indent="-183696">
              <a:spcBef>
                <a:spcPts val="400"/>
              </a:spcBef>
              <a:buClr>
                <a:srgbClr val="9999CC"/>
              </a:buClr>
              <a:defRPr sz="1800"/>
            </a:pPr>
            <a:r>
              <a:t> Therefore, juveniles convicted as adults (either due to late filing of charges or auto-adult provisions) must follow adult provisions in RCW 9A.44.142.  </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xfrm>
            <a:off x="457200" y="381000"/>
            <a:ext cx="8229600" cy="1371600"/>
          </a:xfrm>
          <a:prstGeom prst="rect">
            <a:avLst/>
          </a:prstGeom>
        </p:spPr>
        <p:txBody>
          <a:bodyPr lIns="0" tIns="0" rIns="0" bIns="0">
            <a:normAutofit/>
          </a:bodyPr>
          <a:lstStyle/>
          <a:p>
            <a:pPr lvl="0">
              <a:defRPr sz="1800"/>
            </a:pPr>
            <a:r>
              <a:rPr sz="3200"/>
              <a:t>Registration Consequences </a:t>
            </a:r>
            <a:br>
              <a:rPr sz="3200"/>
            </a:br>
            <a:r>
              <a:rPr sz="3200"/>
              <a:t>by Conviction- Aggravated Offenses</a:t>
            </a:r>
          </a:p>
        </p:txBody>
      </p:sp>
      <p:sp>
        <p:nvSpPr>
          <p:cNvPr id="161" name="Shape 161"/>
          <p:cNvSpPr>
            <a:spLocks noGrp="1"/>
          </p:cNvSpPr>
          <p:nvPr>
            <p:ph type="body" idx="1"/>
          </p:nvPr>
        </p:nvSpPr>
        <p:spPr>
          <a:xfrm>
            <a:off x="457200" y="1981200"/>
            <a:ext cx="8229600" cy="4343400"/>
          </a:xfrm>
          <a:prstGeom prst="rect">
            <a:avLst/>
          </a:prstGeom>
        </p:spPr>
        <p:txBody>
          <a:bodyPr lIns="0" tIns="0" rIns="0" bIns="0">
            <a:normAutofit/>
          </a:bodyPr>
          <a:lstStyle/>
          <a:p>
            <a:pPr marL="214312" lvl="0" indent="-214312">
              <a:spcBef>
                <a:spcPts val="400"/>
              </a:spcBef>
              <a:defRPr sz="1800"/>
            </a:pPr>
            <a:r>
              <a:rPr sz="2000"/>
              <a:t>Most aggravated offenses are already classified as Class A offenses with lifetime registration.  </a:t>
            </a:r>
          </a:p>
          <a:p>
            <a:pPr marL="214312" lvl="0" indent="-214312">
              <a:spcBef>
                <a:spcPts val="400"/>
              </a:spcBef>
              <a:defRPr sz="1800"/>
            </a:pPr>
            <a:r>
              <a:rPr sz="2000"/>
              <a:t>There are some offenses that are typically class C or B offenses that could fall under the definition of an aggravated offense in RCW 9A.44.142(5) due to other facts of the crime that would typically be found in the certification for probable cause or in the police reports</a:t>
            </a:r>
          </a:p>
          <a:p>
            <a:pPr marL="214312" lvl="0" indent="-214312">
              <a:spcBef>
                <a:spcPts val="400"/>
              </a:spcBef>
              <a:defRPr sz="1800"/>
            </a:pPr>
            <a:r>
              <a:rPr sz="2000"/>
              <a:t>-Such as </a:t>
            </a:r>
          </a:p>
          <a:p>
            <a:pPr marL="620485" lvl="1" indent="-163285">
              <a:spcBef>
                <a:spcPts val="300"/>
              </a:spcBef>
              <a:buClr>
                <a:srgbClr val="9999CC"/>
              </a:buClr>
              <a:defRPr sz="1800"/>
            </a:pPr>
            <a:r>
              <a:rPr sz="1600"/>
              <a:t>the victim’s age being under 12 years old</a:t>
            </a:r>
            <a:endParaRPr sz="2800"/>
          </a:p>
          <a:p>
            <a:pPr marL="620485" lvl="1" indent="-163285">
              <a:spcBef>
                <a:spcPts val="300"/>
              </a:spcBef>
              <a:buClr>
                <a:srgbClr val="9999CC"/>
              </a:buClr>
              <a:defRPr sz="1800"/>
            </a:pPr>
            <a:r>
              <a:rPr sz="1600"/>
              <a:t>that there was a drug/ intoxicant administered by the offender</a:t>
            </a:r>
            <a:endParaRPr sz="2800"/>
          </a:p>
          <a:p>
            <a:pPr marL="620485" lvl="1" indent="-163285">
              <a:spcBef>
                <a:spcPts val="300"/>
              </a:spcBef>
              <a:buClr>
                <a:srgbClr val="9999CC"/>
              </a:buClr>
              <a:defRPr sz="1800"/>
            </a:pPr>
            <a:r>
              <a:rPr sz="1600"/>
              <a:t> forcible compulsion being used, etc.  </a:t>
            </a:r>
            <a:endParaRPr sz="2800"/>
          </a:p>
          <a:p>
            <a:pPr marL="214312" lvl="0" indent="-214312">
              <a:spcBef>
                <a:spcPts val="400"/>
              </a:spcBef>
              <a:defRPr sz="1800"/>
            </a:pPr>
            <a:r>
              <a:rPr sz="2000"/>
              <a:t>Arguably, the court can look past the facts admitted at plea or proven at trial because registration is regulatory.  </a:t>
            </a:r>
            <a:r>
              <a:rPr sz="2000" u="sng"/>
              <a:t>See</a:t>
            </a:r>
            <a:r>
              <a:rPr sz="2000"/>
              <a:t> </a:t>
            </a:r>
            <a:r>
              <a:rPr sz="2000" u="sng"/>
              <a:t>State v. Ward</a:t>
            </a:r>
            <a:r>
              <a:rPr sz="2000"/>
              <a:t>, 123 Wn.2d 488 (1994).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xfrm>
            <a:off x="457200" y="457200"/>
            <a:ext cx="8229600" cy="1066800"/>
          </a:xfrm>
          <a:prstGeom prst="rect">
            <a:avLst/>
          </a:prstGeom>
        </p:spPr>
        <p:txBody>
          <a:bodyPr lIns="0" tIns="0" rIns="0" bIns="0">
            <a:normAutofit/>
          </a:bodyPr>
          <a:lstStyle/>
          <a:p>
            <a:pPr lvl="0">
              <a:defRPr sz="1800"/>
            </a:pPr>
            <a:r>
              <a:rPr sz="4400"/>
              <a:t>Handouts</a:t>
            </a:r>
          </a:p>
        </p:txBody>
      </p:sp>
      <p:sp>
        <p:nvSpPr>
          <p:cNvPr id="81" name="Shape 81"/>
          <p:cNvSpPr>
            <a:spLocks noGrp="1"/>
          </p:cNvSpPr>
          <p:nvPr>
            <p:ph type="body" idx="1"/>
          </p:nvPr>
        </p:nvSpPr>
        <p:spPr>
          <a:xfrm>
            <a:off x="457200" y="1600200"/>
            <a:ext cx="8229600" cy="4267200"/>
          </a:xfrm>
          <a:prstGeom prst="rect">
            <a:avLst/>
          </a:prstGeom>
        </p:spPr>
        <p:txBody>
          <a:bodyPr lIns="0" tIns="0" rIns="0" bIns="0">
            <a:normAutofit/>
          </a:bodyPr>
          <a:lstStyle/>
          <a:p>
            <a:pPr marL="325754" lvl="0" indent="-325754" defTabSz="868680">
              <a:defRPr sz="1800"/>
            </a:pPr>
            <a:r>
              <a:rPr sz="3040" dirty="0"/>
              <a:t>Filing Checklist, Sample Certification for Probable Cause, Witness Statement</a:t>
            </a:r>
          </a:p>
          <a:p>
            <a:pPr marL="325754" lvl="0" indent="-325754" defTabSz="868680">
              <a:defRPr sz="1800"/>
            </a:pPr>
            <a:r>
              <a:rPr sz="3040" dirty="0"/>
              <a:t>FAQ for Law Enforcement- FTR Cases</a:t>
            </a:r>
          </a:p>
          <a:p>
            <a:pPr marL="325754" lvl="0" indent="-325754" defTabSz="868680">
              <a:defRPr sz="1800"/>
            </a:pPr>
            <a:r>
              <a:rPr sz="3040" dirty="0"/>
              <a:t>Disqualifying Offense Cheat Sheet</a:t>
            </a:r>
          </a:p>
          <a:p>
            <a:pPr marL="325754" lvl="0" indent="-325754" defTabSz="868680">
              <a:defRPr sz="1800"/>
            </a:pPr>
            <a:r>
              <a:rPr sz="3040" dirty="0" err="1"/>
              <a:t>Registeration</a:t>
            </a:r>
            <a:r>
              <a:rPr sz="3040" dirty="0"/>
              <a:t> Consequences by Conviction</a:t>
            </a:r>
          </a:p>
          <a:p>
            <a:pPr marL="325754" lvl="0" indent="-325754" defTabSz="868680">
              <a:defRPr sz="1800"/>
            </a:pPr>
            <a:r>
              <a:rPr sz="3040" dirty="0" smtClean="0"/>
              <a:t>FTRs </a:t>
            </a:r>
            <a:r>
              <a:rPr sz="3040" dirty="0"/>
              <a:t>Penalties </a:t>
            </a:r>
            <a:r>
              <a:rPr sz="3040" dirty="0" smtClean="0"/>
              <a:t>Chart</a:t>
            </a:r>
            <a:endParaRPr sz="3040" dirty="0"/>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title"/>
          </p:nvPr>
        </p:nvSpPr>
        <p:spPr>
          <a:xfrm>
            <a:off x="457200" y="457200"/>
            <a:ext cx="8229600" cy="1066800"/>
          </a:xfrm>
          <a:prstGeom prst="rect">
            <a:avLst/>
          </a:prstGeom>
        </p:spPr>
        <p:txBody>
          <a:bodyPr lIns="0" tIns="0" rIns="0" bIns="0">
            <a:normAutofit/>
          </a:bodyPr>
          <a:lstStyle/>
          <a:p>
            <a:pPr lvl="0">
              <a:defRPr sz="1800"/>
            </a:pPr>
            <a:r>
              <a:rPr sz="4400"/>
              <a:t>Aggravated Offenses</a:t>
            </a:r>
          </a:p>
        </p:txBody>
      </p:sp>
      <p:sp>
        <p:nvSpPr>
          <p:cNvPr id="164" name="Shape 164"/>
          <p:cNvSpPr>
            <a:spLocks noGrp="1"/>
          </p:cNvSpPr>
          <p:nvPr>
            <p:ph type="body" idx="1"/>
          </p:nvPr>
        </p:nvSpPr>
        <p:spPr>
          <a:xfrm>
            <a:off x="457200" y="1524000"/>
            <a:ext cx="8229600" cy="4343400"/>
          </a:xfrm>
          <a:prstGeom prst="rect">
            <a:avLst/>
          </a:prstGeom>
        </p:spPr>
        <p:txBody>
          <a:bodyPr lIns="0" tIns="0" rIns="0" bIns="0">
            <a:normAutofit/>
          </a:bodyPr>
          <a:lstStyle/>
          <a:p>
            <a:pPr marL="329184" lvl="0" indent="-329184" defTabSz="877823">
              <a:defRPr sz="1800"/>
            </a:pPr>
            <a:r>
              <a:rPr sz="3072"/>
              <a:t>How are aggravated offenses established?</a:t>
            </a:r>
          </a:p>
          <a:p>
            <a:pPr marL="713231" lvl="1" indent="-274320" defTabSz="877823">
              <a:spcBef>
                <a:spcPts val="600"/>
              </a:spcBef>
              <a:buClr>
                <a:srgbClr val="9999CC"/>
              </a:buClr>
              <a:defRPr sz="1800"/>
            </a:pPr>
            <a:r>
              <a:rPr sz="2688"/>
              <a:t>Elements only?  If you consider only elements, the definition of Aggravated Offense will never apply except for a few offenses already Class A.</a:t>
            </a:r>
          </a:p>
          <a:p>
            <a:pPr marL="713231" lvl="1" indent="-274320" defTabSz="877823">
              <a:spcBef>
                <a:spcPts val="600"/>
              </a:spcBef>
              <a:buClr>
                <a:srgbClr val="9999CC"/>
              </a:buClr>
              <a:defRPr sz="1800"/>
            </a:pPr>
            <a:r>
              <a:rPr sz="2688"/>
              <a:t>Review of facts from certification/ police reports?</a:t>
            </a:r>
          </a:p>
          <a:p>
            <a:pPr marL="1097280" lvl="2" indent="-219455" defTabSz="877823">
              <a:spcBef>
                <a:spcPts val="500"/>
              </a:spcBef>
              <a:defRPr sz="1800"/>
            </a:pPr>
            <a:r>
              <a:rPr sz="2304"/>
              <a:t>Case law suggests regulatory so probably OK</a:t>
            </a:r>
          </a:p>
          <a:p>
            <a:pPr marL="1097280" lvl="2" indent="-219455" defTabSz="877823">
              <a:spcBef>
                <a:spcPts val="500"/>
              </a:spcBef>
              <a:defRPr sz="1800"/>
            </a:pPr>
            <a:r>
              <a:rPr sz="2304"/>
              <a:t>May become a problem in FTR cases/ Relief of Registration Petitions</a:t>
            </a:r>
          </a:p>
          <a:p>
            <a:pPr marL="1536191" lvl="3" indent="-219455" defTabSz="877823">
              <a:spcBef>
                <a:spcPts val="400"/>
              </a:spcBef>
              <a:buClr>
                <a:srgbClr val="9999CC"/>
              </a:buClr>
              <a:defRPr sz="1800"/>
            </a:pPr>
            <a:r>
              <a:rPr sz="1919"/>
              <a:t>Possible due process arguments</a:t>
            </a:r>
          </a:p>
          <a:p>
            <a:pPr marL="1536191" lvl="3" indent="-219455" defTabSz="877823">
              <a:spcBef>
                <a:spcPts val="400"/>
              </a:spcBef>
              <a:buClr>
                <a:srgbClr val="9999CC"/>
              </a:buClr>
              <a:defRPr sz="1800"/>
            </a:pPr>
            <a:r>
              <a:rPr sz="1919"/>
              <a:t>No case law on point</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Aggravated Offenses</a:t>
            </a:r>
          </a:p>
        </p:txBody>
      </p:sp>
      <p:sp>
        <p:nvSpPr>
          <p:cNvPr id="167" name="Shape 167"/>
          <p:cNvSpPr>
            <a:spLocks noGrp="1"/>
          </p:cNvSpPr>
          <p:nvPr>
            <p:ph type="body" idx="1"/>
          </p:nvPr>
        </p:nvSpPr>
        <p:spPr>
          <a:xfrm>
            <a:off x="457200" y="1447800"/>
            <a:ext cx="8229600" cy="4419600"/>
          </a:xfrm>
          <a:prstGeom prst="rect">
            <a:avLst/>
          </a:prstGeom>
        </p:spPr>
        <p:txBody>
          <a:bodyPr lIns="0" tIns="0" rIns="0" bIns="0">
            <a:normAutofit/>
          </a:bodyPr>
          <a:lstStyle/>
          <a:p>
            <a:pPr lvl="0">
              <a:buSzTx/>
              <a:buNone/>
              <a:defRPr sz="1800"/>
            </a:pPr>
            <a:endParaRPr sz="3200"/>
          </a:p>
          <a:p>
            <a:pPr lvl="0">
              <a:defRPr sz="1800"/>
            </a:pPr>
            <a:r>
              <a:rPr sz="3200"/>
              <a:t>Aggravated Offenses= ADULT convictions only (9A.44.142(b)(i))</a:t>
            </a:r>
          </a:p>
          <a:p>
            <a:pPr lvl="0">
              <a:defRPr sz="1800"/>
            </a:pPr>
            <a:r>
              <a:rPr sz="3200"/>
              <a:t>Crime must be committed on or after 7/22/01</a:t>
            </a:r>
          </a:p>
          <a:p>
            <a:pPr lvl="0">
              <a:defRPr sz="1800"/>
            </a:pPr>
            <a:r>
              <a:rPr sz="3200"/>
              <a:t>Involve some aggravating term not included in elements of WA crimes</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9" name="Table 169"/>
          <p:cNvGraphicFramePr/>
          <p:nvPr/>
        </p:nvGraphicFramePr>
        <p:xfrm>
          <a:off x="381000" y="685800"/>
          <a:ext cx="8382000" cy="5638800"/>
        </p:xfrm>
        <a:graphic>
          <a:graphicData uri="http://schemas.openxmlformats.org/drawingml/2006/table">
            <a:tbl>
              <a:tblPr>
                <a:tableStyleId>{4C3C2611-4C71-4FC5-86AE-919BDF0F9419}</a:tableStyleId>
              </a:tblPr>
              <a:tblGrid>
                <a:gridCol w="2959115"/>
                <a:gridCol w="2591602"/>
                <a:gridCol w="2831283"/>
              </a:tblGrid>
              <a:tr h="260393">
                <a:tc>
                  <a:txBody>
                    <a:bodyPr/>
                    <a:lstStyle/>
                    <a:p>
                      <a:pPr lvl="0" algn="l">
                        <a:defRPr sz="1800" b="0" i="0"/>
                      </a:pPr>
                      <a:r>
                        <a:rPr sz="1200">
                          <a:latin typeface="Times New Roman Bold"/>
                          <a:ea typeface="Times New Roman Bold"/>
                          <a:cs typeface="Times New Roman Bold"/>
                          <a:sym typeface="Times New Roman Bold"/>
                        </a:rPr>
                        <a:t>Crime</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rgbClr val="D9D9D9"/>
                    </a:solidFill>
                  </a:tcPr>
                </a:tc>
                <a:tc>
                  <a:txBody>
                    <a:bodyPr/>
                    <a:lstStyle/>
                    <a:p>
                      <a:pPr lvl="0" algn="l">
                        <a:defRPr sz="1800" b="0" i="0"/>
                      </a:pPr>
                      <a:r>
                        <a:rPr sz="1200">
                          <a:latin typeface="Times New Roman Bold"/>
                          <a:ea typeface="Times New Roman Bold"/>
                          <a:cs typeface="Times New Roman Bold"/>
                          <a:sym typeface="Times New Roman Bold"/>
                        </a:rPr>
                        <a:t>Juvenile Conviction</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rgbClr val="D9D9D9"/>
                    </a:solidFill>
                  </a:tcPr>
                </a:tc>
                <a:tc>
                  <a:txBody>
                    <a:bodyPr/>
                    <a:lstStyle/>
                    <a:p>
                      <a:pPr lvl="0" algn="l">
                        <a:defRPr sz="1800" b="0" i="0"/>
                      </a:pPr>
                      <a:r>
                        <a:rPr sz="1200">
                          <a:latin typeface="Times New Roman Bold"/>
                          <a:ea typeface="Times New Roman Bold"/>
                          <a:cs typeface="Times New Roman Bold"/>
                          <a:sym typeface="Times New Roman Bold"/>
                        </a:rPr>
                        <a:t>Adult Conviction</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solidFill>
                      <a:srgbClr val="D9D9D9"/>
                    </a:solidFill>
                  </a:tcPr>
                </a:tc>
              </a:tr>
              <a:tr h="3073375">
                <a:tc>
                  <a:txBody>
                    <a:bodyPr/>
                    <a:lstStyle/>
                    <a:p>
                      <a:pPr lvl="0" algn="l">
                        <a:defRPr sz="1800" b="0" i="0"/>
                      </a:pPr>
                      <a:r>
                        <a:rPr sz="900">
                          <a:latin typeface="Times New Roman Bold"/>
                          <a:ea typeface="Times New Roman Bold"/>
                          <a:cs typeface="Times New Roman Bold"/>
                          <a:sym typeface="Times New Roman Bold"/>
                        </a:rPr>
                        <a:t>Child Molestation 1</a:t>
                      </a: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RCW 9A.44.083</a:t>
                      </a: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Class A felony (crimes 7/1/90 and after)</a:t>
                      </a:r>
                      <a:endParaRPr sz="900">
                        <a:latin typeface="Times New Roman"/>
                        <a:ea typeface="Times New Roman"/>
                        <a:cs typeface="Times New Roman"/>
                        <a:sym typeface="Times New Roman"/>
                      </a:endParaRPr>
                    </a:p>
                    <a:p>
                      <a:pPr lvl="0" algn="l">
                        <a:defRPr sz="1800" b="0" i="0"/>
                      </a:pPr>
                      <a:r>
                        <a:rPr sz="900">
                          <a:sym typeface="Arial"/>
                        </a:rPr>
                        <a:t>A person is guilty of child molestation in the first degree when the person has, or knowingly causes another person under the age of eighteen to have, sexual contact with another who is less than twelve years old and not married to the perpetrator and the perpetrator is at least thirty-six months older than the victim.</a:t>
                      </a:r>
                      <a:br>
                        <a:rPr sz="900">
                          <a:sym typeface="Arial"/>
                        </a:rPr>
                      </a:b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***Attempted Child Molestation 1</a:t>
                      </a: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RCW 9A.44.083, 9A.28.020</a:t>
                      </a: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Class A felony (crimes 9/1/01 and after)</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defRPr sz="1800" b="0" i="0"/>
                      </a:pPr>
                      <a:r>
                        <a:rPr sz="900">
                          <a:latin typeface="Times New Roman Bold"/>
                          <a:ea typeface="Times New Roman Bold"/>
                          <a:cs typeface="Times New Roman Bold"/>
                          <a:sym typeface="Times New Roman Bold"/>
                        </a:rPr>
                        <a:t>Lifetime Registration</a:t>
                      </a: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Sex offense is Class A and </a:t>
                      </a:r>
                      <a:r>
                        <a:rPr sz="900" u="sng">
                          <a:latin typeface="Times New Roman Bold"/>
                          <a:ea typeface="Times New Roman Bold"/>
                          <a:cs typeface="Times New Roman Bold"/>
                          <a:sym typeface="Times New Roman Bold"/>
                        </a:rPr>
                        <a:t>committed</a:t>
                      </a:r>
                      <a:r>
                        <a:rPr sz="900">
                          <a:latin typeface="Times New Roman Bold"/>
                          <a:ea typeface="Times New Roman Bold"/>
                          <a:cs typeface="Times New Roman Bold"/>
                          <a:sym typeface="Times New Roman Bold"/>
                        </a:rPr>
                        <a:t> when age 15 or older:</a:t>
                      </a:r>
                      <a:r>
                        <a:rPr sz="900">
                          <a:latin typeface="Times New Roman"/>
                          <a:ea typeface="Times New Roman"/>
                          <a:cs typeface="Times New Roman"/>
                          <a:sym typeface="Times New Roman"/>
                        </a:rPr>
                        <a:t>  May petition 60 months after completion of jail time for offense, no new sex/ kidnap offenses, no FTR conviction for 60 months prior to petition.   RCW 9A.44.143(2).  </a:t>
                      </a:r>
                    </a:p>
                    <a:p>
                      <a:pPr lvl="0" algn="l">
                        <a:defRPr sz="1800" b="0" i="0"/>
                      </a:pPr>
                      <a:r>
                        <a:rPr sz="900">
                          <a:latin typeface="Times New Roman Bold"/>
                          <a:ea typeface="Times New Roman Bold"/>
                          <a:cs typeface="Times New Roman Bold"/>
                          <a:sym typeface="Times New Roman Bold"/>
                        </a:rPr>
                        <a:t>Sex offense </a:t>
                      </a:r>
                      <a:r>
                        <a:rPr sz="900" u="sng">
                          <a:latin typeface="Times New Roman Bold"/>
                          <a:ea typeface="Times New Roman Bold"/>
                          <a:cs typeface="Times New Roman Bold"/>
                          <a:sym typeface="Times New Roman Bold"/>
                        </a:rPr>
                        <a:t>committed</a:t>
                      </a:r>
                      <a:r>
                        <a:rPr sz="900">
                          <a:latin typeface="Times New Roman Bold"/>
                          <a:ea typeface="Times New Roman Bold"/>
                          <a:cs typeface="Times New Roman Bold"/>
                          <a:sym typeface="Times New Roman Bold"/>
                        </a:rPr>
                        <a:t> when 14 or under:</a:t>
                      </a:r>
                      <a:r>
                        <a:rPr sz="900">
                          <a:latin typeface="Times New Roman"/>
                          <a:ea typeface="Times New Roman"/>
                          <a:cs typeface="Times New Roman"/>
                          <a:sym typeface="Times New Roman"/>
                        </a:rPr>
                        <a:t>  May petition 24 months after completion of jail time for offense, no new sex/ kidnap offenses, no FTR conviction for 24 months prior to petition.   RCW 9A.44.143(3).  </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defRPr sz="1800" b="0" i="0"/>
                      </a:pPr>
                      <a:r>
                        <a:rPr sz="900">
                          <a:latin typeface="Times New Roman Bold"/>
                          <a:ea typeface="Times New Roman Bold"/>
                          <a:cs typeface="Times New Roman Bold"/>
                          <a:sym typeface="Times New Roman Bold"/>
                        </a:rPr>
                        <a:t>Lifetime Registration</a:t>
                      </a:r>
                      <a:endParaRPr sz="900">
                        <a:latin typeface="Times New Roman"/>
                        <a:ea typeface="Times New Roman"/>
                        <a:cs typeface="Times New Roman"/>
                        <a:sym typeface="Times New Roman"/>
                      </a:endParaRPr>
                    </a:p>
                    <a:p>
                      <a:pPr lvl="0" algn="l">
                        <a:defRPr sz="1800" b="0" i="0"/>
                      </a:pPr>
                      <a:r>
                        <a:rPr sz="900">
                          <a:latin typeface="Times New Roman"/>
                          <a:ea typeface="Times New Roman"/>
                          <a:cs typeface="Times New Roman"/>
                          <a:sym typeface="Times New Roman"/>
                        </a:rPr>
                        <a:t>May petition the court for relief if not a SVP and when the person has spent ten consecutive years in the community without being convicted of a disqualifying offense during that time period.  RCW 9A.44.142(1)(b)</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r h="2305032">
                <a:tc>
                  <a:txBody>
                    <a:bodyPr/>
                    <a:lstStyle/>
                    <a:p>
                      <a:pPr lvl="0" algn="l">
                        <a:defRPr sz="1800" b="0" i="0"/>
                      </a:pPr>
                      <a:r>
                        <a:rPr sz="900">
                          <a:latin typeface="Times New Roman Bold"/>
                          <a:ea typeface="Times New Roman Bold"/>
                          <a:cs typeface="Times New Roman Bold"/>
                          <a:sym typeface="Times New Roman Bold"/>
                        </a:rPr>
                        <a:t>Child Molestation 1</a:t>
                      </a: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RCW 9A.44.083</a:t>
                      </a:r>
                      <a:endParaRPr sz="900">
                        <a:latin typeface="Times New Roman"/>
                        <a:ea typeface="Times New Roman"/>
                        <a:cs typeface="Times New Roman"/>
                        <a:sym typeface="Times New Roman"/>
                      </a:endParaRPr>
                    </a:p>
                    <a:p>
                      <a:pPr lvl="0" algn="l">
                        <a:defRPr sz="1800" b="0" i="0"/>
                      </a:pPr>
                      <a:r>
                        <a:rPr sz="900">
                          <a:latin typeface="Times New Roman Bold"/>
                          <a:ea typeface="Times New Roman Bold"/>
                          <a:cs typeface="Times New Roman Bold"/>
                          <a:sym typeface="Times New Roman Bold"/>
                        </a:rPr>
                        <a:t>Class B felony (crimes 7/1/88 -  7/1/90)</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defRPr sz="1800" b="0" i="0"/>
                      </a:pPr>
                      <a:r>
                        <a:rPr sz="900">
                          <a:latin typeface="Times New Roman"/>
                          <a:ea typeface="Times New Roman"/>
                          <a:cs typeface="Times New Roman"/>
                          <a:sym typeface="Times New Roman"/>
                        </a:rPr>
                        <a:t>For Class B Child Molestation 1 (crimes committed prior to 7/1/90), 15 year* registration period</a:t>
                      </a:r>
                    </a:p>
                    <a:p>
                      <a:pPr lvl="0" algn="l">
                        <a:defRPr sz="1800" b="0" i="0"/>
                      </a:pPr>
                      <a:r>
                        <a:rPr sz="900">
                          <a:latin typeface="Times New Roman"/>
                          <a:ea typeface="Times New Roman"/>
                          <a:cs typeface="Times New Roman"/>
                          <a:sym typeface="Times New Roman"/>
                        </a:rPr>
                        <a:t>May petition 24 months after completion of jail time for offense, no new sex/ kidnap offenses, no FTR conviction for 24 months prior to petition.   RCW 9A.44.143(3).  </a:t>
                      </a:r>
                    </a:p>
                    <a:p>
                      <a:pPr lvl="0" algn="l">
                        <a:defRPr sz="1800" b="0" i="0"/>
                      </a:pPr>
                      <a:r>
                        <a:rPr sz="900">
                          <a:latin typeface="Times New Roman"/>
                          <a:ea typeface="Times New Roman"/>
                          <a:cs typeface="Times New Roman"/>
                          <a:sym typeface="Times New Roman"/>
                        </a:rPr>
                        <a:t>Eligible for RCW 9A.44.141 deregistration by sheriff’s office after 15 years.*  </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c>
                  <a:txBody>
                    <a:bodyPr/>
                    <a:lstStyle/>
                    <a:p>
                      <a:pPr lvl="0" algn="l">
                        <a:defRPr sz="1800" b="0" i="0"/>
                      </a:pPr>
                      <a:r>
                        <a:rPr sz="900">
                          <a:latin typeface="Times New Roman"/>
                          <a:ea typeface="Times New Roman"/>
                          <a:cs typeface="Times New Roman"/>
                          <a:sym typeface="Times New Roman"/>
                        </a:rPr>
                        <a:t>For Class B Child Molestation 1 (crimes committed prior to 7/1/90), 15 year* registration period</a:t>
                      </a:r>
                    </a:p>
                    <a:p>
                      <a:pPr lvl="0" algn="l">
                        <a:defRPr sz="1800" b="0" i="0"/>
                      </a:pPr>
                      <a:r>
                        <a:rPr sz="900">
                          <a:latin typeface="Times New Roman"/>
                          <a:ea typeface="Times New Roman"/>
                          <a:cs typeface="Times New Roman"/>
                          <a:sym typeface="Times New Roman"/>
                        </a:rPr>
                        <a:t>May petition the court for relief if not a SVP and when the person has spent ten consecutive years in the community without being convicted of a disqualifying offense during that time period.  RCW 9A.44.142(1)(b)</a:t>
                      </a:r>
                    </a:p>
                    <a:p>
                      <a:pPr lvl="0" algn="l">
                        <a:defRPr sz="1800" b="0" i="0"/>
                      </a:pPr>
                      <a:r>
                        <a:rPr sz="900">
                          <a:latin typeface="Times New Roman"/>
                          <a:ea typeface="Times New Roman"/>
                          <a:cs typeface="Times New Roman"/>
                          <a:sym typeface="Times New Roman"/>
                        </a:rPr>
                        <a:t>Eligible for RCW 9A.44.141 deregistration by sheriff’s office after 15 years.*  </a:t>
                      </a:r>
                    </a:p>
                  </a:txBody>
                  <a:tcPr marL="0" marR="0" marT="0" marB="0" horzOverflow="overflow">
                    <a:lnL w="12700">
                      <a:solidFill>
                        <a:srgbClr val="000000"/>
                      </a:solidFill>
                      <a:round/>
                    </a:lnL>
                    <a:lnR w="12700">
                      <a:solidFill>
                        <a:srgbClr val="000000"/>
                      </a:solidFill>
                      <a:round/>
                    </a:lnR>
                    <a:lnT w="12700">
                      <a:solidFill>
                        <a:srgbClr val="000000"/>
                      </a:solidFill>
                      <a:round/>
                    </a:lnT>
                    <a:lnB w="12700">
                      <a:solidFill>
                        <a:srgbClr val="000000"/>
                      </a:solidFill>
                      <a:round/>
                    </a:lnB>
                    <a:noFill/>
                  </a:tcPr>
                </a:tc>
              </a:tr>
            </a:tbl>
          </a:graphicData>
        </a:graphic>
      </p:graphicFrame>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Shape 171"/>
          <p:cNvSpPr>
            <a:spLocks noGrp="1"/>
          </p:cNvSpPr>
          <p:nvPr>
            <p:ph type="body" idx="1"/>
          </p:nvPr>
        </p:nvSpPr>
        <p:spPr>
          <a:xfrm>
            <a:off x="609600" y="609600"/>
            <a:ext cx="4038600" cy="3886200"/>
          </a:xfrm>
          <a:prstGeom prst="rect">
            <a:avLst/>
          </a:prstGeom>
          <a:ln w="9525">
            <a:solidFill/>
            <a:miter lim="800000"/>
          </a:ln>
        </p:spPr>
        <p:txBody>
          <a:bodyPr lIns="0" tIns="0" rIns="0" bIns="0">
            <a:normAutofit/>
          </a:bodyPr>
          <a:lstStyle/>
          <a:p>
            <a:pPr lvl="0">
              <a:spcBef>
                <a:spcPts val="300"/>
              </a:spcBef>
              <a:buSzTx/>
              <a:buNone/>
              <a:defRPr sz="1800"/>
            </a:pPr>
            <a:r>
              <a:rPr sz="1400">
                <a:latin typeface="Arial Bold"/>
                <a:ea typeface="Arial Bold"/>
                <a:cs typeface="Arial Bold"/>
                <a:sym typeface="Arial Bold"/>
              </a:rPr>
              <a:t>Child Molestation 1</a:t>
            </a:r>
            <a:endParaRPr sz="1400"/>
          </a:p>
          <a:p>
            <a:pPr lvl="0">
              <a:spcBef>
                <a:spcPts val="300"/>
              </a:spcBef>
              <a:buSzTx/>
              <a:buNone/>
              <a:defRPr sz="1800"/>
            </a:pPr>
            <a:r>
              <a:rPr sz="1400">
                <a:latin typeface="Arial Bold"/>
                <a:ea typeface="Arial Bold"/>
                <a:cs typeface="Arial Bold"/>
                <a:sym typeface="Arial Bold"/>
              </a:rPr>
              <a:t>RCW 9A.44.083</a:t>
            </a:r>
            <a:endParaRPr sz="1400"/>
          </a:p>
          <a:p>
            <a:pPr lvl="0">
              <a:spcBef>
                <a:spcPts val="300"/>
              </a:spcBef>
              <a:buSzTx/>
              <a:buNone/>
              <a:defRPr sz="1800"/>
            </a:pPr>
            <a:r>
              <a:rPr sz="1400">
                <a:latin typeface="Arial Bold"/>
                <a:ea typeface="Arial Bold"/>
                <a:cs typeface="Arial Bold"/>
                <a:sym typeface="Arial Bold"/>
              </a:rPr>
              <a:t>Class A felony (crimes 7/1/90 and after)</a:t>
            </a:r>
            <a:endParaRPr sz="1400"/>
          </a:p>
          <a:p>
            <a:pPr lvl="0">
              <a:spcBef>
                <a:spcPts val="300"/>
              </a:spcBef>
              <a:buSzTx/>
              <a:buNone/>
              <a:defRPr sz="1800"/>
            </a:pPr>
            <a:r>
              <a:rPr sz="1400">
                <a:latin typeface="Arial Bold"/>
                <a:ea typeface="Arial Bold"/>
                <a:cs typeface="Arial Bold"/>
                <a:sym typeface="Arial Bold"/>
              </a:rPr>
              <a:t> </a:t>
            </a:r>
            <a:endParaRPr sz="1400"/>
          </a:p>
          <a:p>
            <a:pPr lvl="0">
              <a:spcBef>
                <a:spcPts val="300"/>
              </a:spcBef>
              <a:buSzTx/>
              <a:buNone/>
              <a:defRPr sz="1800"/>
            </a:pPr>
            <a:r>
              <a:rPr sz="1400"/>
              <a:t>A person is guilty of child molestation in the first degree when the person has, or knowingly causes another person under the age of eighteen to have, sexual contact with another who is less than twelve years old and not married to the perpetrator and the perpetrator is at least thirty-six months older than the victim.</a:t>
            </a:r>
            <a:br>
              <a:rPr sz="1400"/>
            </a:br>
            <a:endParaRPr sz="1400"/>
          </a:p>
          <a:p>
            <a:pPr lvl="0">
              <a:spcBef>
                <a:spcPts val="300"/>
              </a:spcBef>
              <a:buSzTx/>
              <a:buNone/>
              <a:defRPr sz="1800"/>
            </a:pPr>
            <a:r>
              <a:rPr sz="1400">
                <a:latin typeface="Arial Bold"/>
                <a:ea typeface="Arial Bold"/>
                <a:cs typeface="Arial Bold"/>
                <a:sym typeface="Arial Bold"/>
              </a:rPr>
              <a:t>***Attempted Child Molestation 1</a:t>
            </a:r>
            <a:endParaRPr sz="1400"/>
          </a:p>
          <a:p>
            <a:pPr lvl="0">
              <a:spcBef>
                <a:spcPts val="300"/>
              </a:spcBef>
              <a:buSzTx/>
              <a:buNone/>
              <a:defRPr sz="1800"/>
            </a:pPr>
            <a:r>
              <a:rPr sz="1400">
                <a:latin typeface="Arial Bold"/>
                <a:ea typeface="Arial Bold"/>
                <a:cs typeface="Arial Bold"/>
                <a:sym typeface="Arial Bold"/>
              </a:rPr>
              <a:t>RCW 9A.44.083, 9A.28.020</a:t>
            </a:r>
            <a:endParaRPr sz="1400"/>
          </a:p>
          <a:p>
            <a:pPr lvl="0">
              <a:spcBef>
                <a:spcPts val="300"/>
              </a:spcBef>
              <a:buSzTx/>
              <a:buNone/>
              <a:defRPr sz="1800"/>
            </a:pPr>
            <a:r>
              <a:rPr sz="1400">
                <a:latin typeface="Arial Bold"/>
                <a:ea typeface="Arial Bold"/>
                <a:cs typeface="Arial Bold"/>
                <a:sym typeface="Arial Bold"/>
              </a:rPr>
              <a:t>Class A felony (crimes 9/1/01 and after)</a:t>
            </a:r>
          </a:p>
        </p:txBody>
      </p:sp>
      <p:grpSp>
        <p:nvGrpSpPr>
          <p:cNvPr id="174" name="Group 174"/>
          <p:cNvGrpSpPr/>
          <p:nvPr/>
        </p:nvGrpSpPr>
        <p:grpSpPr>
          <a:xfrm>
            <a:off x="609600" y="4800600"/>
            <a:ext cx="4038600" cy="1066800"/>
            <a:chOff x="0" y="0"/>
            <a:chExt cx="4038600" cy="1066800"/>
          </a:xfrm>
        </p:grpSpPr>
        <p:sp>
          <p:nvSpPr>
            <p:cNvPr id="172" name="Shape 172"/>
            <p:cNvSpPr/>
            <p:nvPr/>
          </p:nvSpPr>
          <p:spPr>
            <a:xfrm>
              <a:off x="0" y="0"/>
              <a:ext cx="4038600" cy="1066800"/>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600"/>
                </a:spcBef>
                <a:defRPr sz="2800"/>
              </a:pPr>
              <a:endParaRPr/>
            </a:p>
          </p:txBody>
        </p:sp>
        <p:sp>
          <p:nvSpPr>
            <p:cNvPr id="173" name="Shape 173"/>
            <p:cNvSpPr/>
            <p:nvPr/>
          </p:nvSpPr>
          <p:spPr>
            <a:xfrm>
              <a:off x="0" y="0"/>
              <a:ext cx="4038600" cy="78056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Child Molestation 1</a:t>
              </a:r>
              <a:endParaRPr sz="1400"/>
            </a:p>
            <a:p>
              <a:pPr marL="342900" lvl="0" indent="-342900">
                <a:spcBef>
                  <a:spcPts val="300"/>
                </a:spcBef>
              </a:pPr>
              <a:r>
                <a:rPr sz="1400">
                  <a:latin typeface="Arial Bold"/>
                  <a:ea typeface="Arial Bold"/>
                  <a:cs typeface="Arial Bold"/>
                  <a:sym typeface="Arial Bold"/>
                </a:rPr>
                <a:t>RCW 9A.44.083</a:t>
              </a:r>
              <a:endParaRPr sz="1400"/>
            </a:p>
            <a:p>
              <a:pPr marL="342900" lvl="0" indent="-342900">
                <a:spcBef>
                  <a:spcPts val="300"/>
                </a:spcBef>
              </a:pPr>
              <a:r>
                <a:rPr sz="1400">
                  <a:latin typeface="Arial Bold"/>
                  <a:ea typeface="Arial Bold"/>
                  <a:cs typeface="Arial Bold"/>
                  <a:sym typeface="Arial Bold"/>
                </a:rPr>
                <a:t>Class B felony (crimes 7/1/88 -  7/1/90)</a:t>
              </a:r>
            </a:p>
          </p:txBody>
        </p:sp>
      </p:gr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a:spLocks noGrp="1"/>
          </p:cNvSpPr>
          <p:nvPr>
            <p:ph type="title"/>
          </p:nvPr>
        </p:nvSpPr>
        <p:spPr>
          <a:xfrm>
            <a:off x="457200" y="274638"/>
            <a:ext cx="8229600" cy="1143001"/>
          </a:xfrm>
          <a:prstGeom prst="rect">
            <a:avLst/>
          </a:prstGeom>
        </p:spPr>
        <p:txBody>
          <a:bodyPr lIns="0" tIns="0" rIns="0" bIns="0">
            <a:normAutofit/>
          </a:bodyPr>
          <a:lstStyle/>
          <a:p>
            <a:pPr lvl="0">
              <a:defRPr sz="1800"/>
            </a:pPr>
            <a:r>
              <a:rPr sz="4400"/>
              <a:t>CM 1- Juvenile </a:t>
            </a:r>
          </a:p>
        </p:txBody>
      </p:sp>
      <p:sp>
        <p:nvSpPr>
          <p:cNvPr id="177" name="Shape 177"/>
          <p:cNvSpPr>
            <a:spLocks noGrp="1"/>
          </p:cNvSpPr>
          <p:nvPr>
            <p:ph type="body" idx="1"/>
          </p:nvPr>
        </p:nvSpPr>
        <p:spPr>
          <a:xfrm>
            <a:off x="457200" y="1535112"/>
            <a:ext cx="4040188" cy="639763"/>
          </a:xfrm>
          <a:prstGeom prst="rect">
            <a:avLst/>
          </a:prstGeom>
          <a:solidFill>
            <a:srgbClr val="D9D9D9"/>
          </a:solidFill>
          <a:ln w="9525">
            <a:solidFill/>
            <a:miter lim="800000"/>
          </a:ln>
        </p:spPr>
        <p:txBody>
          <a:bodyPr lIns="0" tIns="0" rIns="0" bIns="0">
            <a:normAutofit/>
          </a:bodyPr>
          <a:lstStyle/>
          <a:p>
            <a:pPr lvl="0">
              <a:defRPr sz="1800"/>
            </a:pPr>
            <a:r>
              <a:rPr sz="2400"/>
              <a:t>Crime</a:t>
            </a:r>
          </a:p>
        </p:txBody>
      </p:sp>
      <p:grpSp>
        <p:nvGrpSpPr>
          <p:cNvPr id="180" name="Group 180"/>
          <p:cNvGrpSpPr/>
          <p:nvPr/>
        </p:nvGrpSpPr>
        <p:grpSpPr>
          <a:xfrm>
            <a:off x="457200" y="2174875"/>
            <a:ext cx="4040188" cy="3951288"/>
            <a:chOff x="0" y="0"/>
            <a:chExt cx="4040187" cy="3951287"/>
          </a:xfrm>
        </p:grpSpPr>
        <p:sp>
          <p:nvSpPr>
            <p:cNvPr id="178" name="Shape 178"/>
            <p:cNvSpPr/>
            <p:nvPr/>
          </p:nvSpPr>
          <p:spPr>
            <a:xfrm>
              <a:off x="0" y="0"/>
              <a:ext cx="4040188"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179" name="Shape 179"/>
            <p:cNvSpPr/>
            <p:nvPr/>
          </p:nvSpPr>
          <p:spPr>
            <a:xfrm>
              <a:off x="0" y="0"/>
              <a:ext cx="4040188" cy="363552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Child Molestation 1</a:t>
              </a:r>
              <a:endParaRPr sz="1400"/>
            </a:p>
            <a:p>
              <a:pPr marL="342900" lvl="0" indent="-342900">
                <a:spcBef>
                  <a:spcPts val="300"/>
                </a:spcBef>
              </a:pPr>
              <a:r>
                <a:rPr sz="1400">
                  <a:latin typeface="Arial Bold"/>
                  <a:ea typeface="Arial Bold"/>
                  <a:cs typeface="Arial Bold"/>
                  <a:sym typeface="Arial Bold"/>
                </a:rPr>
                <a:t>RCW 9A.44.083</a:t>
              </a:r>
              <a:endParaRPr sz="1400"/>
            </a:p>
            <a:p>
              <a:pPr marL="342900" lvl="0" indent="-342900">
                <a:spcBef>
                  <a:spcPts val="300"/>
                </a:spcBef>
              </a:pPr>
              <a:r>
                <a:rPr sz="1400">
                  <a:latin typeface="Arial Bold"/>
                  <a:ea typeface="Arial Bold"/>
                  <a:cs typeface="Arial Bold"/>
                  <a:sym typeface="Arial Bold"/>
                </a:rPr>
                <a:t>Class A felony (crimes 7/1/90 and after)</a:t>
              </a:r>
              <a:endParaRPr sz="1400"/>
            </a:p>
            <a:p>
              <a:pPr marL="342900" lvl="0" indent="-342900">
                <a:spcBef>
                  <a:spcPts val="300"/>
                </a:spcBef>
              </a:pPr>
              <a:r>
                <a:rPr sz="1400">
                  <a:latin typeface="Arial Bold"/>
                  <a:ea typeface="Arial Bold"/>
                  <a:cs typeface="Arial Bold"/>
                  <a:sym typeface="Arial Bold"/>
                </a:rPr>
                <a:t> </a:t>
              </a:r>
              <a:endParaRPr sz="1400"/>
            </a:p>
            <a:p>
              <a:pPr marL="342900" lvl="0" indent="-342900">
                <a:spcBef>
                  <a:spcPts val="300"/>
                </a:spcBef>
              </a:pPr>
              <a:r>
                <a:rPr sz="1400"/>
                <a:t>A person is guilty of child molestation in the first degree when the person has, or knowingly causes another person under the age of eighteen to have, sexual contact with another who is less than twelve years old and not married to the perpetrator and the perpetrator is at least thirty-six months older than the victim.</a:t>
              </a:r>
              <a:br>
                <a:rPr sz="1400"/>
              </a:br>
              <a:endParaRPr sz="1400"/>
            </a:p>
            <a:p>
              <a:pPr marL="342900" lvl="0" indent="-342900">
                <a:spcBef>
                  <a:spcPts val="300"/>
                </a:spcBef>
              </a:pPr>
              <a:r>
                <a:rPr sz="1400">
                  <a:latin typeface="Arial Bold"/>
                  <a:ea typeface="Arial Bold"/>
                  <a:cs typeface="Arial Bold"/>
                  <a:sym typeface="Arial Bold"/>
                </a:rPr>
                <a:t>***Attempted Child Molestation 1</a:t>
              </a:r>
              <a:endParaRPr sz="1400"/>
            </a:p>
            <a:p>
              <a:pPr marL="342900" lvl="0" indent="-342900">
                <a:spcBef>
                  <a:spcPts val="300"/>
                </a:spcBef>
              </a:pPr>
              <a:r>
                <a:rPr sz="1400">
                  <a:latin typeface="Arial Bold"/>
                  <a:ea typeface="Arial Bold"/>
                  <a:cs typeface="Arial Bold"/>
                  <a:sym typeface="Arial Bold"/>
                </a:rPr>
                <a:t>RCW 9A.44.083, 9A.28.020</a:t>
              </a:r>
              <a:endParaRPr sz="1400"/>
            </a:p>
            <a:p>
              <a:pPr marL="342900" lvl="0" indent="-342900">
                <a:spcBef>
                  <a:spcPts val="300"/>
                </a:spcBef>
              </a:pPr>
              <a:r>
                <a:rPr sz="1400">
                  <a:latin typeface="Arial Bold"/>
                  <a:ea typeface="Arial Bold"/>
                  <a:cs typeface="Arial Bold"/>
                  <a:sym typeface="Arial Bold"/>
                </a:rPr>
                <a:t>Class A felony (crimes 9/1/01 and after)</a:t>
              </a:r>
            </a:p>
          </p:txBody>
        </p:sp>
      </p:grpSp>
      <p:grpSp>
        <p:nvGrpSpPr>
          <p:cNvPr id="183" name="Group 183"/>
          <p:cNvGrpSpPr/>
          <p:nvPr/>
        </p:nvGrpSpPr>
        <p:grpSpPr>
          <a:xfrm>
            <a:off x="4645025" y="1535112"/>
            <a:ext cx="4041775" cy="639763"/>
            <a:chOff x="0" y="0"/>
            <a:chExt cx="4041775" cy="639762"/>
          </a:xfrm>
        </p:grpSpPr>
        <p:sp>
          <p:nvSpPr>
            <p:cNvPr id="181" name="Shape 181"/>
            <p:cNvSpPr/>
            <p:nvPr/>
          </p:nvSpPr>
          <p:spPr>
            <a:xfrm>
              <a:off x="0" y="-1"/>
              <a:ext cx="4041775" cy="639764"/>
            </a:xfrm>
            <a:prstGeom prst="rect">
              <a:avLst/>
            </a:prstGeom>
            <a:solidFill>
              <a:srgbClr val="D9D9D9"/>
            </a:solidFill>
            <a:ln w="9525" cap="flat">
              <a:solidFill>
                <a:srgbClr val="000000"/>
              </a:solidFill>
              <a:prstDash val="solid"/>
              <a:miter lim="800000"/>
            </a:ln>
            <a:effectLst/>
          </p:spPr>
          <p:txBody>
            <a:bodyPr wrap="square" lIns="0" tIns="0" rIns="0" bIns="0" numCol="1" anchor="b">
              <a:noAutofit/>
            </a:bodyPr>
            <a:lstStyle/>
            <a:p>
              <a:pPr lvl="0">
                <a:spcBef>
                  <a:spcPts val="500"/>
                </a:spcBef>
                <a:defRPr sz="2400">
                  <a:latin typeface="Arial Bold"/>
                  <a:ea typeface="Arial Bold"/>
                  <a:cs typeface="Arial Bold"/>
                  <a:sym typeface="Arial Bold"/>
                </a:defRPr>
              </a:pPr>
              <a:endParaRPr/>
            </a:p>
          </p:txBody>
        </p:sp>
        <p:sp>
          <p:nvSpPr>
            <p:cNvPr id="182" name="Shape 182"/>
            <p:cNvSpPr/>
            <p:nvPr/>
          </p:nvSpPr>
          <p:spPr>
            <a:xfrm>
              <a:off x="0" y="202693"/>
              <a:ext cx="4041775" cy="4370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b">
              <a:spAutoFit/>
            </a:bodyPr>
            <a:lstStyle>
              <a:lvl1pPr>
                <a:spcBef>
                  <a:spcPts val="500"/>
                </a:spcBef>
                <a:defRPr sz="2400">
                  <a:latin typeface="Arial Bold"/>
                  <a:ea typeface="Arial Bold"/>
                  <a:cs typeface="Arial Bold"/>
                  <a:sym typeface="Arial Bold"/>
                </a:defRPr>
              </a:lvl1pPr>
            </a:lstStyle>
            <a:p>
              <a:pPr lvl="0">
                <a:defRPr sz="1800"/>
              </a:pPr>
              <a:r>
                <a:rPr sz="2400"/>
                <a:t>Juvenile Conviction</a:t>
              </a:r>
            </a:p>
          </p:txBody>
        </p:sp>
      </p:grpSp>
      <p:grpSp>
        <p:nvGrpSpPr>
          <p:cNvPr id="186" name="Group 186"/>
          <p:cNvGrpSpPr/>
          <p:nvPr/>
        </p:nvGrpSpPr>
        <p:grpSpPr>
          <a:xfrm>
            <a:off x="4645025" y="2174875"/>
            <a:ext cx="4041775" cy="3951288"/>
            <a:chOff x="0" y="0"/>
            <a:chExt cx="4041775" cy="3951287"/>
          </a:xfrm>
        </p:grpSpPr>
        <p:sp>
          <p:nvSpPr>
            <p:cNvPr id="184" name="Shape 184"/>
            <p:cNvSpPr/>
            <p:nvPr/>
          </p:nvSpPr>
          <p:spPr>
            <a:xfrm>
              <a:off x="0" y="0"/>
              <a:ext cx="4041775"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2400"/>
              </a:pPr>
              <a:endParaRPr/>
            </a:p>
          </p:txBody>
        </p:sp>
        <p:sp>
          <p:nvSpPr>
            <p:cNvPr id="185" name="Shape 185"/>
            <p:cNvSpPr/>
            <p:nvPr/>
          </p:nvSpPr>
          <p:spPr>
            <a:xfrm>
              <a:off x="0" y="0"/>
              <a:ext cx="4041775" cy="310111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Lifetime Registration</a:t>
              </a:r>
              <a:endParaRPr sz="1400"/>
            </a:p>
            <a:p>
              <a:pPr marL="342900" lvl="0" indent="-342900">
                <a:spcBef>
                  <a:spcPts val="300"/>
                </a:spcBef>
              </a:pPr>
              <a:r>
                <a:rPr sz="1400"/>
                <a:t> </a:t>
              </a:r>
              <a:endParaRPr sz="2400"/>
            </a:p>
            <a:p>
              <a:pPr marL="342900" lvl="0" indent="-342900">
                <a:spcBef>
                  <a:spcPts val="300"/>
                </a:spcBef>
              </a:pPr>
              <a:r>
                <a:rPr sz="1400">
                  <a:latin typeface="Arial Bold"/>
                  <a:ea typeface="Arial Bold"/>
                  <a:cs typeface="Arial Bold"/>
                  <a:sym typeface="Arial Bold"/>
                </a:rPr>
                <a:t>Sex offense is Class A and </a:t>
              </a:r>
              <a:r>
                <a:rPr sz="1400" u="sng">
                  <a:latin typeface="Arial Bold"/>
                  <a:ea typeface="Arial Bold"/>
                  <a:cs typeface="Arial Bold"/>
                  <a:sym typeface="Arial Bold"/>
                </a:rPr>
                <a:t>committed</a:t>
              </a:r>
              <a:r>
                <a:rPr sz="1400">
                  <a:latin typeface="Arial Bold"/>
                  <a:ea typeface="Arial Bold"/>
                  <a:cs typeface="Arial Bold"/>
                  <a:sym typeface="Arial Bold"/>
                </a:rPr>
                <a:t> when age 15 or older:</a:t>
              </a:r>
              <a:r>
                <a:rPr sz="1400"/>
                <a:t>  May petition 60 months after completion of jail time for offense, no new sex/ kidnap offenses, no FTR conviction for 60 months prior to petition.   RCW 9A.44.143(2).  </a:t>
              </a:r>
              <a:endParaRPr sz="2400"/>
            </a:p>
            <a:p>
              <a:pPr marL="342900" lvl="0" indent="-342900">
                <a:spcBef>
                  <a:spcPts val="300"/>
                </a:spcBef>
              </a:pPr>
              <a:r>
                <a:rPr sz="1400"/>
                <a:t> </a:t>
              </a:r>
              <a:endParaRPr sz="2400"/>
            </a:p>
            <a:p>
              <a:pPr marL="342900" lvl="0" indent="-342900">
                <a:spcBef>
                  <a:spcPts val="300"/>
                </a:spcBef>
              </a:pPr>
              <a:r>
                <a:rPr sz="1400">
                  <a:latin typeface="Arial Bold"/>
                  <a:ea typeface="Arial Bold"/>
                  <a:cs typeface="Arial Bold"/>
                  <a:sym typeface="Arial Bold"/>
                </a:rPr>
                <a:t>Sex offense </a:t>
              </a:r>
              <a:r>
                <a:rPr sz="1400" u="sng">
                  <a:latin typeface="Arial Bold"/>
                  <a:ea typeface="Arial Bold"/>
                  <a:cs typeface="Arial Bold"/>
                  <a:sym typeface="Arial Bold"/>
                </a:rPr>
                <a:t>committed</a:t>
              </a:r>
              <a:r>
                <a:rPr sz="1400">
                  <a:latin typeface="Arial Bold"/>
                  <a:ea typeface="Arial Bold"/>
                  <a:cs typeface="Arial Bold"/>
                  <a:sym typeface="Arial Bold"/>
                </a:rPr>
                <a:t> when 14 or under:</a:t>
              </a:r>
              <a:r>
                <a:rPr sz="1400"/>
                <a:t>  May petition 24 months after completion of jail time for offense, no new sex/ kidnap offenses, no FTR conviction for 24 months prior to petition.   RCW 9A.44.143(3).  </a:t>
              </a:r>
            </a:p>
          </p:txBody>
        </p:sp>
      </p:gr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p:cNvSpPr>
          <p:nvPr>
            <p:ph type="title"/>
          </p:nvPr>
        </p:nvSpPr>
        <p:spPr>
          <a:xfrm>
            <a:off x="457200" y="274638"/>
            <a:ext cx="8229600" cy="1143001"/>
          </a:xfrm>
          <a:prstGeom prst="rect">
            <a:avLst/>
          </a:prstGeom>
        </p:spPr>
        <p:txBody>
          <a:bodyPr lIns="0" tIns="0" rIns="0" bIns="0">
            <a:normAutofit/>
          </a:bodyPr>
          <a:lstStyle/>
          <a:p>
            <a:pPr lvl="0">
              <a:defRPr sz="1800"/>
            </a:pPr>
            <a:r>
              <a:rPr sz="4400"/>
              <a:t>CM 1- Adult Class A Offense</a:t>
            </a:r>
          </a:p>
        </p:txBody>
      </p:sp>
      <p:sp>
        <p:nvSpPr>
          <p:cNvPr id="189" name="Shape 189"/>
          <p:cNvSpPr>
            <a:spLocks noGrp="1"/>
          </p:cNvSpPr>
          <p:nvPr>
            <p:ph type="body" idx="1"/>
          </p:nvPr>
        </p:nvSpPr>
        <p:spPr>
          <a:xfrm>
            <a:off x="457200" y="1535112"/>
            <a:ext cx="4040188" cy="639763"/>
          </a:xfrm>
          <a:prstGeom prst="rect">
            <a:avLst/>
          </a:prstGeom>
          <a:solidFill>
            <a:srgbClr val="D9D9D9"/>
          </a:solidFill>
          <a:ln w="9525">
            <a:solidFill/>
            <a:miter lim="800000"/>
          </a:ln>
        </p:spPr>
        <p:txBody>
          <a:bodyPr lIns="0" tIns="0" rIns="0" bIns="0">
            <a:normAutofit/>
          </a:bodyPr>
          <a:lstStyle/>
          <a:p>
            <a:pPr lvl="0">
              <a:defRPr sz="1800"/>
            </a:pPr>
            <a:r>
              <a:rPr sz="2400"/>
              <a:t>Crime</a:t>
            </a:r>
          </a:p>
        </p:txBody>
      </p:sp>
      <p:grpSp>
        <p:nvGrpSpPr>
          <p:cNvPr id="192" name="Group 192"/>
          <p:cNvGrpSpPr/>
          <p:nvPr/>
        </p:nvGrpSpPr>
        <p:grpSpPr>
          <a:xfrm>
            <a:off x="457200" y="2174875"/>
            <a:ext cx="4040188" cy="3951288"/>
            <a:chOff x="0" y="0"/>
            <a:chExt cx="4040187" cy="3951287"/>
          </a:xfrm>
        </p:grpSpPr>
        <p:sp>
          <p:nvSpPr>
            <p:cNvPr id="190" name="Shape 190"/>
            <p:cNvSpPr/>
            <p:nvPr/>
          </p:nvSpPr>
          <p:spPr>
            <a:xfrm>
              <a:off x="0" y="0"/>
              <a:ext cx="4040188"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191" name="Shape 191"/>
            <p:cNvSpPr/>
            <p:nvPr/>
          </p:nvSpPr>
          <p:spPr>
            <a:xfrm>
              <a:off x="0" y="0"/>
              <a:ext cx="4040188" cy="363552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Child Molestation 1</a:t>
              </a:r>
              <a:endParaRPr sz="1400"/>
            </a:p>
            <a:p>
              <a:pPr marL="342900" lvl="0" indent="-342900">
                <a:spcBef>
                  <a:spcPts val="300"/>
                </a:spcBef>
              </a:pPr>
              <a:r>
                <a:rPr sz="1400">
                  <a:latin typeface="Arial Bold"/>
                  <a:ea typeface="Arial Bold"/>
                  <a:cs typeface="Arial Bold"/>
                  <a:sym typeface="Arial Bold"/>
                </a:rPr>
                <a:t>RCW 9A.44.083</a:t>
              </a:r>
              <a:endParaRPr sz="1400"/>
            </a:p>
            <a:p>
              <a:pPr marL="342900" lvl="0" indent="-342900">
                <a:spcBef>
                  <a:spcPts val="300"/>
                </a:spcBef>
              </a:pPr>
              <a:r>
                <a:rPr sz="1400">
                  <a:latin typeface="Arial Bold"/>
                  <a:ea typeface="Arial Bold"/>
                  <a:cs typeface="Arial Bold"/>
                  <a:sym typeface="Arial Bold"/>
                </a:rPr>
                <a:t>Class A felony (crimes 7/1/90 and after)</a:t>
              </a:r>
              <a:endParaRPr sz="1400"/>
            </a:p>
            <a:p>
              <a:pPr marL="342900" lvl="0" indent="-342900">
                <a:spcBef>
                  <a:spcPts val="300"/>
                </a:spcBef>
              </a:pPr>
              <a:r>
                <a:rPr sz="1400">
                  <a:latin typeface="Arial Bold"/>
                  <a:ea typeface="Arial Bold"/>
                  <a:cs typeface="Arial Bold"/>
                  <a:sym typeface="Arial Bold"/>
                </a:rPr>
                <a:t> </a:t>
              </a:r>
              <a:endParaRPr sz="1400"/>
            </a:p>
            <a:p>
              <a:pPr marL="342900" lvl="0" indent="-342900">
                <a:spcBef>
                  <a:spcPts val="300"/>
                </a:spcBef>
              </a:pPr>
              <a:r>
                <a:rPr sz="1400"/>
                <a:t>A person is guilty of child molestation in the first degree when the person has, or knowingly causes another person under the age of eighteen to have, sexual contact with another who is less than twelve years old and not married to the perpetrator and the perpetrator is at least thirty-six months older than the victim.</a:t>
              </a:r>
              <a:br>
                <a:rPr sz="1400"/>
              </a:br>
              <a:endParaRPr sz="1400"/>
            </a:p>
            <a:p>
              <a:pPr marL="342900" lvl="0" indent="-342900">
                <a:spcBef>
                  <a:spcPts val="300"/>
                </a:spcBef>
              </a:pPr>
              <a:r>
                <a:rPr sz="1400">
                  <a:latin typeface="Arial Bold"/>
                  <a:ea typeface="Arial Bold"/>
                  <a:cs typeface="Arial Bold"/>
                  <a:sym typeface="Arial Bold"/>
                </a:rPr>
                <a:t>***Attempted Child Molestation 1</a:t>
              </a:r>
              <a:endParaRPr sz="1400"/>
            </a:p>
            <a:p>
              <a:pPr marL="342900" lvl="0" indent="-342900">
                <a:spcBef>
                  <a:spcPts val="300"/>
                </a:spcBef>
              </a:pPr>
              <a:r>
                <a:rPr sz="1400">
                  <a:latin typeface="Arial Bold"/>
                  <a:ea typeface="Arial Bold"/>
                  <a:cs typeface="Arial Bold"/>
                  <a:sym typeface="Arial Bold"/>
                </a:rPr>
                <a:t>RCW 9A.44.083, 9A.28.020</a:t>
              </a:r>
              <a:endParaRPr sz="1400"/>
            </a:p>
            <a:p>
              <a:pPr marL="342900" lvl="0" indent="-342900">
                <a:spcBef>
                  <a:spcPts val="300"/>
                </a:spcBef>
              </a:pPr>
              <a:r>
                <a:rPr sz="1400">
                  <a:latin typeface="Arial Bold"/>
                  <a:ea typeface="Arial Bold"/>
                  <a:cs typeface="Arial Bold"/>
                  <a:sym typeface="Arial Bold"/>
                </a:rPr>
                <a:t>Class A felony (crimes 9/1/01 and after)</a:t>
              </a:r>
            </a:p>
          </p:txBody>
        </p:sp>
      </p:grpSp>
      <p:grpSp>
        <p:nvGrpSpPr>
          <p:cNvPr id="195" name="Group 195"/>
          <p:cNvGrpSpPr/>
          <p:nvPr/>
        </p:nvGrpSpPr>
        <p:grpSpPr>
          <a:xfrm>
            <a:off x="4645025" y="1535112"/>
            <a:ext cx="4041775" cy="639763"/>
            <a:chOff x="0" y="0"/>
            <a:chExt cx="4041775" cy="639762"/>
          </a:xfrm>
        </p:grpSpPr>
        <p:sp>
          <p:nvSpPr>
            <p:cNvPr id="193" name="Shape 193"/>
            <p:cNvSpPr/>
            <p:nvPr/>
          </p:nvSpPr>
          <p:spPr>
            <a:xfrm>
              <a:off x="0" y="-1"/>
              <a:ext cx="4041775" cy="639764"/>
            </a:xfrm>
            <a:prstGeom prst="rect">
              <a:avLst/>
            </a:prstGeom>
            <a:solidFill>
              <a:srgbClr val="D9D9D9"/>
            </a:solidFill>
            <a:ln w="9525" cap="flat">
              <a:solidFill>
                <a:srgbClr val="000000"/>
              </a:solidFill>
              <a:prstDash val="solid"/>
              <a:miter lim="800000"/>
            </a:ln>
            <a:effectLst/>
          </p:spPr>
          <p:txBody>
            <a:bodyPr wrap="square" lIns="0" tIns="0" rIns="0" bIns="0" numCol="1" anchor="b">
              <a:noAutofit/>
            </a:bodyPr>
            <a:lstStyle/>
            <a:p>
              <a:pPr lvl="0">
                <a:spcBef>
                  <a:spcPts val="500"/>
                </a:spcBef>
                <a:defRPr sz="2400">
                  <a:latin typeface="Arial Bold"/>
                  <a:ea typeface="Arial Bold"/>
                  <a:cs typeface="Arial Bold"/>
                  <a:sym typeface="Arial Bold"/>
                </a:defRPr>
              </a:pPr>
              <a:endParaRPr/>
            </a:p>
          </p:txBody>
        </p:sp>
        <p:sp>
          <p:nvSpPr>
            <p:cNvPr id="194" name="Shape 194"/>
            <p:cNvSpPr/>
            <p:nvPr/>
          </p:nvSpPr>
          <p:spPr>
            <a:xfrm>
              <a:off x="0" y="202693"/>
              <a:ext cx="4041775" cy="4370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b">
              <a:spAutoFit/>
            </a:bodyPr>
            <a:lstStyle>
              <a:lvl1pPr>
                <a:spcBef>
                  <a:spcPts val="500"/>
                </a:spcBef>
                <a:defRPr sz="2400">
                  <a:latin typeface="Arial Bold"/>
                  <a:ea typeface="Arial Bold"/>
                  <a:cs typeface="Arial Bold"/>
                  <a:sym typeface="Arial Bold"/>
                </a:defRPr>
              </a:lvl1pPr>
            </a:lstStyle>
            <a:p>
              <a:pPr lvl="0">
                <a:defRPr sz="1800"/>
              </a:pPr>
              <a:r>
                <a:rPr sz="2400"/>
                <a:t>Adult Conviction</a:t>
              </a:r>
            </a:p>
          </p:txBody>
        </p:sp>
      </p:grpSp>
      <p:grpSp>
        <p:nvGrpSpPr>
          <p:cNvPr id="198" name="Group 198"/>
          <p:cNvGrpSpPr/>
          <p:nvPr/>
        </p:nvGrpSpPr>
        <p:grpSpPr>
          <a:xfrm>
            <a:off x="4645025" y="2174875"/>
            <a:ext cx="4041775" cy="3951288"/>
            <a:chOff x="0" y="0"/>
            <a:chExt cx="4041775" cy="3951287"/>
          </a:xfrm>
        </p:grpSpPr>
        <p:sp>
          <p:nvSpPr>
            <p:cNvPr id="196" name="Shape 196"/>
            <p:cNvSpPr/>
            <p:nvPr/>
          </p:nvSpPr>
          <p:spPr>
            <a:xfrm>
              <a:off x="0" y="0"/>
              <a:ext cx="4041775"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2400"/>
              </a:pPr>
              <a:endParaRPr/>
            </a:p>
          </p:txBody>
        </p:sp>
        <p:sp>
          <p:nvSpPr>
            <p:cNvPr id="197" name="Shape 197"/>
            <p:cNvSpPr/>
            <p:nvPr/>
          </p:nvSpPr>
          <p:spPr>
            <a:xfrm>
              <a:off x="0" y="0"/>
              <a:ext cx="4041775" cy="159336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Lifetime Registration</a:t>
              </a:r>
              <a:endParaRPr sz="1400"/>
            </a:p>
            <a:p>
              <a:pPr marL="342900" lvl="0" indent="-342900">
                <a:spcBef>
                  <a:spcPts val="300"/>
                </a:spcBef>
              </a:pPr>
              <a:r>
                <a:rPr sz="1400">
                  <a:latin typeface="Arial Bold"/>
                  <a:ea typeface="Arial Bold"/>
                  <a:cs typeface="Arial Bold"/>
                  <a:sym typeface="Arial Bold"/>
                </a:rPr>
                <a:t> </a:t>
              </a:r>
              <a:endParaRPr sz="1400"/>
            </a:p>
            <a:p>
              <a:pPr marL="342900" lvl="0" indent="-342900">
                <a:spcBef>
                  <a:spcPts val="300"/>
                </a:spcBef>
              </a:pPr>
              <a:r>
                <a:rPr sz="1400"/>
                <a:t>May petition the court for relief if not a SVP and when the person has spent ten consecutive years in the community without being convicted of a disqualifying offense during that time period.  RCW 9A.44.142(1)(b)</a:t>
              </a:r>
            </a:p>
          </p:txBody>
        </p:sp>
      </p:gr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a:spLocks noGrp="1"/>
          </p:cNvSpPr>
          <p:nvPr>
            <p:ph type="title"/>
          </p:nvPr>
        </p:nvSpPr>
        <p:spPr>
          <a:xfrm>
            <a:off x="457200" y="274638"/>
            <a:ext cx="8229600" cy="1143001"/>
          </a:xfrm>
          <a:prstGeom prst="rect">
            <a:avLst/>
          </a:prstGeom>
        </p:spPr>
        <p:txBody>
          <a:bodyPr lIns="0" tIns="0" rIns="0" bIns="0">
            <a:normAutofit/>
          </a:bodyPr>
          <a:lstStyle/>
          <a:p>
            <a:pPr lvl="0">
              <a:defRPr sz="1800"/>
            </a:pPr>
            <a:r>
              <a:rPr sz="4400"/>
              <a:t>CM 1- Adult Class B Offense</a:t>
            </a:r>
          </a:p>
        </p:txBody>
      </p:sp>
      <p:sp>
        <p:nvSpPr>
          <p:cNvPr id="201" name="Shape 201"/>
          <p:cNvSpPr>
            <a:spLocks noGrp="1"/>
          </p:cNvSpPr>
          <p:nvPr>
            <p:ph type="body" idx="1"/>
          </p:nvPr>
        </p:nvSpPr>
        <p:spPr>
          <a:xfrm>
            <a:off x="457200" y="1535112"/>
            <a:ext cx="4040188" cy="639763"/>
          </a:xfrm>
          <a:prstGeom prst="rect">
            <a:avLst/>
          </a:prstGeom>
          <a:solidFill>
            <a:srgbClr val="D9D9D9"/>
          </a:solidFill>
          <a:ln w="9525">
            <a:solidFill/>
            <a:miter lim="800000"/>
          </a:ln>
        </p:spPr>
        <p:txBody>
          <a:bodyPr lIns="0" tIns="0" rIns="0" bIns="0">
            <a:normAutofit/>
          </a:bodyPr>
          <a:lstStyle/>
          <a:p>
            <a:pPr lvl="0">
              <a:defRPr sz="1800"/>
            </a:pPr>
            <a:r>
              <a:rPr sz="2400"/>
              <a:t>Crime</a:t>
            </a:r>
          </a:p>
        </p:txBody>
      </p:sp>
      <p:grpSp>
        <p:nvGrpSpPr>
          <p:cNvPr id="204" name="Group 204"/>
          <p:cNvGrpSpPr/>
          <p:nvPr/>
        </p:nvGrpSpPr>
        <p:grpSpPr>
          <a:xfrm>
            <a:off x="457200" y="2174875"/>
            <a:ext cx="4040188" cy="3951288"/>
            <a:chOff x="0" y="0"/>
            <a:chExt cx="4040187" cy="3951287"/>
          </a:xfrm>
        </p:grpSpPr>
        <p:sp>
          <p:nvSpPr>
            <p:cNvPr id="202" name="Shape 202"/>
            <p:cNvSpPr/>
            <p:nvPr/>
          </p:nvSpPr>
          <p:spPr>
            <a:xfrm>
              <a:off x="0" y="0"/>
              <a:ext cx="4040188"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203" name="Shape 203"/>
            <p:cNvSpPr/>
            <p:nvPr/>
          </p:nvSpPr>
          <p:spPr>
            <a:xfrm>
              <a:off x="0" y="0"/>
              <a:ext cx="4040188" cy="78056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Child Molestation 1</a:t>
              </a:r>
              <a:endParaRPr sz="1400"/>
            </a:p>
            <a:p>
              <a:pPr marL="342900" lvl="0" indent="-342900">
                <a:spcBef>
                  <a:spcPts val="300"/>
                </a:spcBef>
              </a:pPr>
              <a:r>
                <a:rPr sz="1400">
                  <a:latin typeface="Arial Bold"/>
                  <a:ea typeface="Arial Bold"/>
                  <a:cs typeface="Arial Bold"/>
                  <a:sym typeface="Arial Bold"/>
                </a:rPr>
                <a:t>RCW 9A.44.083</a:t>
              </a:r>
              <a:endParaRPr sz="1400"/>
            </a:p>
            <a:p>
              <a:pPr marL="342900" lvl="0" indent="-342900">
                <a:spcBef>
                  <a:spcPts val="300"/>
                </a:spcBef>
              </a:pPr>
              <a:r>
                <a:rPr sz="1400">
                  <a:latin typeface="Arial Bold"/>
                  <a:ea typeface="Arial Bold"/>
                  <a:cs typeface="Arial Bold"/>
                  <a:sym typeface="Arial Bold"/>
                </a:rPr>
                <a:t>Class B felony (crimes 7/1/88 -  7/1/90)</a:t>
              </a:r>
            </a:p>
          </p:txBody>
        </p:sp>
      </p:grpSp>
      <p:grpSp>
        <p:nvGrpSpPr>
          <p:cNvPr id="207" name="Group 207"/>
          <p:cNvGrpSpPr/>
          <p:nvPr/>
        </p:nvGrpSpPr>
        <p:grpSpPr>
          <a:xfrm>
            <a:off x="4645025" y="1535112"/>
            <a:ext cx="4041775" cy="639763"/>
            <a:chOff x="0" y="0"/>
            <a:chExt cx="4041775" cy="639762"/>
          </a:xfrm>
        </p:grpSpPr>
        <p:sp>
          <p:nvSpPr>
            <p:cNvPr id="205" name="Shape 205"/>
            <p:cNvSpPr/>
            <p:nvPr/>
          </p:nvSpPr>
          <p:spPr>
            <a:xfrm>
              <a:off x="0" y="-1"/>
              <a:ext cx="4041775" cy="639764"/>
            </a:xfrm>
            <a:prstGeom prst="rect">
              <a:avLst/>
            </a:prstGeom>
            <a:solidFill>
              <a:srgbClr val="D9D9D9"/>
            </a:solidFill>
            <a:ln w="9525" cap="flat">
              <a:solidFill>
                <a:srgbClr val="000000"/>
              </a:solidFill>
              <a:prstDash val="solid"/>
              <a:miter lim="800000"/>
            </a:ln>
            <a:effectLst/>
          </p:spPr>
          <p:txBody>
            <a:bodyPr wrap="square" lIns="0" tIns="0" rIns="0" bIns="0" numCol="1" anchor="b">
              <a:noAutofit/>
            </a:bodyPr>
            <a:lstStyle/>
            <a:p>
              <a:pPr lvl="0">
                <a:spcBef>
                  <a:spcPts val="500"/>
                </a:spcBef>
                <a:defRPr sz="2400">
                  <a:latin typeface="Arial Bold"/>
                  <a:ea typeface="Arial Bold"/>
                  <a:cs typeface="Arial Bold"/>
                  <a:sym typeface="Arial Bold"/>
                </a:defRPr>
              </a:pPr>
              <a:endParaRPr/>
            </a:p>
          </p:txBody>
        </p:sp>
        <p:sp>
          <p:nvSpPr>
            <p:cNvPr id="206" name="Shape 206"/>
            <p:cNvSpPr/>
            <p:nvPr/>
          </p:nvSpPr>
          <p:spPr>
            <a:xfrm>
              <a:off x="0" y="202693"/>
              <a:ext cx="4041775" cy="4370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b">
              <a:spAutoFit/>
            </a:bodyPr>
            <a:lstStyle>
              <a:lvl1pPr>
                <a:spcBef>
                  <a:spcPts val="500"/>
                </a:spcBef>
                <a:defRPr sz="2400">
                  <a:latin typeface="Arial Bold"/>
                  <a:ea typeface="Arial Bold"/>
                  <a:cs typeface="Arial Bold"/>
                  <a:sym typeface="Arial Bold"/>
                </a:defRPr>
              </a:lvl1pPr>
            </a:lstStyle>
            <a:p>
              <a:pPr lvl="0">
                <a:defRPr sz="1800"/>
              </a:pPr>
              <a:r>
                <a:rPr sz="2400"/>
                <a:t>Adult Conviction</a:t>
              </a:r>
            </a:p>
          </p:txBody>
        </p:sp>
      </p:grpSp>
      <p:grpSp>
        <p:nvGrpSpPr>
          <p:cNvPr id="210" name="Group 210"/>
          <p:cNvGrpSpPr/>
          <p:nvPr/>
        </p:nvGrpSpPr>
        <p:grpSpPr>
          <a:xfrm>
            <a:off x="4645025" y="2174875"/>
            <a:ext cx="4041775" cy="3951288"/>
            <a:chOff x="0" y="0"/>
            <a:chExt cx="4041775" cy="3951287"/>
          </a:xfrm>
        </p:grpSpPr>
        <p:sp>
          <p:nvSpPr>
            <p:cNvPr id="208" name="Shape 208"/>
            <p:cNvSpPr/>
            <p:nvPr/>
          </p:nvSpPr>
          <p:spPr>
            <a:xfrm>
              <a:off x="0" y="0"/>
              <a:ext cx="4041775"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209" name="Shape 209"/>
            <p:cNvSpPr/>
            <p:nvPr/>
          </p:nvSpPr>
          <p:spPr>
            <a:xfrm>
              <a:off x="0" y="0"/>
              <a:ext cx="4041775" cy="289791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t>For Class B Child Molestation 1 (crimes committed prior to 7/1/90), 15 year* registration period</a:t>
              </a:r>
              <a:endParaRPr sz="2400"/>
            </a:p>
            <a:p>
              <a:pPr marL="342900" lvl="0" indent="-342900">
                <a:spcBef>
                  <a:spcPts val="300"/>
                </a:spcBef>
              </a:pPr>
              <a:r>
                <a:rPr sz="1400"/>
                <a:t> </a:t>
              </a:r>
              <a:endParaRPr sz="2400"/>
            </a:p>
            <a:p>
              <a:pPr marL="342900" lvl="0" indent="-342900">
                <a:spcBef>
                  <a:spcPts val="300"/>
                </a:spcBef>
              </a:pPr>
              <a:r>
                <a:rPr sz="1400"/>
                <a:t>May petition the court for relief if not a SVP and when the person has spent ten consecutive years in the community without being convicted of a disqualifying offense during that time period.  RCW 9A.44.142(1)(b)</a:t>
              </a:r>
              <a:endParaRPr sz="2400"/>
            </a:p>
            <a:p>
              <a:pPr marL="342900" lvl="0" indent="-342900">
                <a:spcBef>
                  <a:spcPts val="300"/>
                </a:spcBef>
              </a:pPr>
              <a:r>
                <a:rPr sz="1400"/>
                <a:t> </a:t>
              </a:r>
              <a:endParaRPr sz="2400"/>
            </a:p>
            <a:p>
              <a:pPr marL="342900" lvl="0" indent="-342900">
                <a:spcBef>
                  <a:spcPts val="300"/>
                </a:spcBef>
              </a:pPr>
              <a:r>
                <a:rPr sz="1400"/>
                <a:t>Eligible for RCW 9A.44.141 deregistration by sheriff’s office after 15 years* if not a SVP, no other sex/kidnapping offenses.   </a:t>
              </a:r>
            </a:p>
          </p:txBody>
        </p:sp>
      </p:gr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a:spLocks noGrp="1"/>
          </p:cNvSpPr>
          <p:nvPr>
            <p:ph type="title"/>
          </p:nvPr>
        </p:nvSpPr>
        <p:spPr>
          <a:xfrm>
            <a:off x="457200" y="274638"/>
            <a:ext cx="8229600" cy="1143001"/>
          </a:xfrm>
          <a:prstGeom prst="rect">
            <a:avLst/>
          </a:prstGeom>
        </p:spPr>
        <p:txBody>
          <a:bodyPr lIns="0" tIns="0" rIns="0" bIns="0">
            <a:normAutofit/>
          </a:bodyPr>
          <a:lstStyle>
            <a:lvl1pPr>
              <a:defRPr sz="3600"/>
            </a:lvl1pPr>
          </a:lstStyle>
          <a:p>
            <a:pPr lvl="0">
              <a:defRPr sz="1800"/>
            </a:pPr>
            <a:r>
              <a:rPr sz="3600"/>
              <a:t>Aggravated Offense Example- Incest 1</a:t>
            </a:r>
          </a:p>
        </p:txBody>
      </p:sp>
      <p:sp>
        <p:nvSpPr>
          <p:cNvPr id="213" name="Shape 213"/>
          <p:cNvSpPr>
            <a:spLocks noGrp="1"/>
          </p:cNvSpPr>
          <p:nvPr>
            <p:ph type="body" idx="1"/>
          </p:nvPr>
        </p:nvSpPr>
        <p:spPr>
          <a:xfrm>
            <a:off x="457200" y="1535112"/>
            <a:ext cx="4040188" cy="639763"/>
          </a:xfrm>
          <a:prstGeom prst="rect">
            <a:avLst/>
          </a:prstGeom>
          <a:solidFill>
            <a:srgbClr val="D9D9D9"/>
          </a:solidFill>
          <a:ln w="9525">
            <a:solidFill/>
            <a:miter lim="800000"/>
          </a:ln>
        </p:spPr>
        <p:txBody>
          <a:bodyPr lIns="0" tIns="0" rIns="0" bIns="0">
            <a:normAutofit/>
          </a:bodyPr>
          <a:lstStyle/>
          <a:p>
            <a:pPr lvl="0">
              <a:defRPr sz="1800"/>
            </a:pPr>
            <a:r>
              <a:rPr sz="2400"/>
              <a:t>Crime</a:t>
            </a:r>
          </a:p>
        </p:txBody>
      </p:sp>
      <p:grpSp>
        <p:nvGrpSpPr>
          <p:cNvPr id="216" name="Group 216"/>
          <p:cNvGrpSpPr/>
          <p:nvPr/>
        </p:nvGrpSpPr>
        <p:grpSpPr>
          <a:xfrm>
            <a:off x="457200" y="2174875"/>
            <a:ext cx="4040188" cy="3951288"/>
            <a:chOff x="0" y="0"/>
            <a:chExt cx="4040187" cy="3951287"/>
          </a:xfrm>
        </p:grpSpPr>
        <p:sp>
          <p:nvSpPr>
            <p:cNvPr id="214" name="Shape 214"/>
            <p:cNvSpPr/>
            <p:nvPr/>
          </p:nvSpPr>
          <p:spPr>
            <a:xfrm>
              <a:off x="0" y="0"/>
              <a:ext cx="4040188"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215" name="Shape 215"/>
            <p:cNvSpPr/>
            <p:nvPr/>
          </p:nvSpPr>
          <p:spPr>
            <a:xfrm>
              <a:off x="0" y="0"/>
              <a:ext cx="4040188" cy="2491512"/>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Incest 1</a:t>
              </a:r>
              <a:endParaRPr sz="1400"/>
            </a:p>
            <a:p>
              <a:pPr marL="342900" lvl="0" indent="-342900">
                <a:spcBef>
                  <a:spcPts val="300"/>
                </a:spcBef>
              </a:pPr>
              <a:r>
                <a:rPr sz="1400">
                  <a:latin typeface="Arial Bold"/>
                  <a:ea typeface="Arial Bold"/>
                  <a:cs typeface="Arial Bold"/>
                  <a:sym typeface="Arial Bold"/>
                </a:rPr>
                <a:t>RCW 9A.64.020(1)</a:t>
              </a:r>
              <a:endParaRPr sz="1400"/>
            </a:p>
            <a:p>
              <a:pPr marL="342900" lvl="0" indent="-342900">
                <a:spcBef>
                  <a:spcPts val="300"/>
                </a:spcBef>
              </a:pPr>
              <a:r>
                <a:rPr sz="1400">
                  <a:latin typeface="Arial Bold"/>
                  <a:ea typeface="Arial Bold"/>
                  <a:cs typeface="Arial Bold"/>
                  <a:sym typeface="Arial Bold"/>
                </a:rPr>
                <a:t>Class B Felony</a:t>
              </a:r>
              <a:endParaRPr sz="1400"/>
            </a:p>
            <a:p>
              <a:pPr marL="342900" lvl="0" indent="-342900">
                <a:spcBef>
                  <a:spcPts val="300"/>
                </a:spcBef>
              </a:pPr>
              <a:r>
                <a:rPr sz="1400"/>
                <a:t> </a:t>
              </a:r>
              <a:endParaRPr sz="2400"/>
            </a:p>
            <a:p>
              <a:pPr marL="342900" lvl="0" indent="-342900">
                <a:spcBef>
                  <a:spcPts val="300"/>
                </a:spcBef>
              </a:pPr>
              <a:r>
                <a:rPr sz="1400"/>
                <a:t>A person is guilty of incest in the first degree if he or she engages in sexual intercourse with a person whom he or she knows to be related to him or her, either legitimately or illegitimately, as an ancestor, descendant, brother, or sister of either the whole or the half blood.</a:t>
              </a:r>
            </a:p>
          </p:txBody>
        </p:sp>
      </p:grpSp>
      <p:grpSp>
        <p:nvGrpSpPr>
          <p:cNvPr id="219" name="Group 219"/>
          <p:cNvGrpSpPr/>
          <p:nvPr/>
        </p:nvGrpSpPr>
        <p:grpSpPr>
          <a:xfrm>
            <a:off x="4645025" y="1535112"/>
            <a:ext cx="4041775" cy="639763"/>
            <a:chOff x="0" y="0"/>
            <a:chExt cx="4041775" cy="639762"/>
          </a:xfrm>
        </p:grpSpPr>
        <p:sp>
          <p:nvSpPr>
            <p:cNvPr id="217" name="Shape 217"/>
            <p:cNvSpPr/>
            <p:nvPr/>
          </p:nvSpPr>
          <p:spPr>
            <a:xfrm>
              <a:off x="0" y="-1"/>
              <a:ext cx="4041775" cy="639764"/>
            </a:xfrm>
            <a:prstGeom prst="rect">
              <a:avLst/>
            </a:prstGeom>
            <a:solidFill>
              <a:srgbClr val="D9D9D9"/>
            </a:solidFill>
            <a:ln w="9525" cap="flat">
              <a:solidFill>
                <a:srgbClr val="000000"/>
              </a:solidFill>
              <a:prstDash val="solid"/>
              <a:miter lim="800000"/>
            </a:ln>
            <a:effectLst/>
          </p:spPr>
          <p:txBody>
            <a:bodyPr wrap="square" lIns="0" tIns="0" rIns="0" bIns="0" numCol="1" anchor="b">
              <a:noAutofit/>
            </a:bodyPr>
            <a:lstStyle/>
            <a:p>
              <a:pPr lvl="0">
                <a:spcBef>
                  <a:spcPts val="500"/>
                </a:spcBef>
                <a:defRPr sz="2400">
                  <a:latin typeface="Arial Bold"/>
                  <a:ea typeface="Arial Bold"/>
                  <a:cs typeface="Arial Bold"/>
                  <a:sym typeface="Arial Bold"/>
                </a:defRPr>
              </a:pPr>
              <a:endParaRPr/>
            </a:p>
          </p:txBody>
        </p:sp>
        <p:sp>
          <p:nvSpPr>
            <p:cNvPr id="218" name="Shape 218"/>
            <p:cNvSpPr/>
            <p:nvPr/>
          </p:nvSpPr>
          <p:spPr>
            <a:xfrm>
              <a:off x="0" y="202693"/>
              <a:ext cx="4041775" cy="4370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b">
              <a:spAutoFit/>
            </a:bodyPr>
            <a:lstStyle>
              <a:lvl1pPr>
                <a:spcBef>
                  <a:spcPts val="500"/>
                </a:spcBef>
                <a:defRPr sz="2400">
                  <a:latin typeface="Arial Bold"/>
                  <a:ea typeface="Arial Bold"/>
                  <a:cs typeface="Arial Bold"/>
                  <a:sym typeface="Arial Bold"/>
                </a:defRPr>
              </a:lvl1pPr>
            </a:lstStyle>
            <a:p>
              <a:pPr lvl="0">
                <a:defRPr sz="1800"/>
              </a:pPr>
              <a:r>
                <a:rPr sz="2400"/>
                <a:t>Adult Conviction</a:t>
              </a:r>
            </a:p>
          </p:txBody>
        </p:sp>
      </p:grpSp>
      <p:grpSp>
        <p:nvGrpSpPr>
          <p:cNvPr id="222" name="Group 222"/>
          <p:cNvGrpSpPr/>
          <p:nvPr/>
        </p:nvGrpSpPr>
        <p:grpSpPr>
          <a:xfrm>
            <a:off x="4645025" y="2174875"/>
            <a:ext cx="4041775" cy="3951288"/>
            <a:chOff x="0" y="0"/>
            <a:chExt cx="4041775" cy="3951287"/>
          </a:xfrm>
        </p:grpSpPr>
        <p:sp>
          <p:nvSpPr>
            <p:cNvPr id="220" name="Shape 220"/>
            <p:cNvSpPr/>
            <p:nvPr/>
          </p:nvSpPr>
          <p:spPr>
            <a:xfrm>
              <a:off x="0" y="0"/>
              <a:ext cx="4041775"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221" name="Shape 221"/>
            <p:cNvSpPr/>
            <p:nvPr/>
          </p:nvSpPr>
          <p:spPr>
            <a:xfrm>
              <a:off x="0" y="0"/>
              <a:ext cx="4041775" cy="3753384"/>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t>15 year* registration period</a:t>
              </a:r>
              <a:endParaRPr sz="2400"/>
            </a:p>
            <a:p>
              <a:pPr marL="200025" lvl="0" indent="-200025">
                <a:spcBef>
                  <a:spcPts val="300"/>
                </a:spcBef>
                <a:buClr>
                  <a:srgbClr val="00007D"/>
                </a:buClr>
                <a:buSzPct val="75000"/>
                <a:buFont typeface="Wingdings"/>
                <a:buChar char="■"/>
              </a:pPr>
              <a:r>
                <a:rPr sz="1400" u="sng"/>
                <a:t>Except, may be an aggravated offense requiring lifetime registration under some circumstances and when committed on or after July 22, 2001.  See Aggravated Offense Definition above.  </a:t>
              </a:r>
              <a:endParaRPr sz="2400"/>
            </a:p>
            <a:p>
              <a:pPr marL="342900" lvl="0" indent="-342900">
                <a:spcBef>
                  <a:spcPts val="300"/>
                </a:spcBef>
              </a:pPr>
              <a:r>
                <a:rPr sz="1400"/>
                <a:t> </a:t>
              </a:r>
              <a:endParaRPr sz="2400"/>
            </a:p>
            <a:p>
              <a:pPr marL="342900" lvl="0" indent="-342900">
                <a:spcBef>
                  <a:spcPts val="300"/>
                </a:spcBef>
              </a:pPr>
              <a:r>
                <a:rPr sz="1400"/>
                <a:t>May petition the court for relief if not a SVP and when the person has spent ten consecutive years in the community without being convicted of a disqualifying offense during that time period.  RCW 9A.44.142(1)(b)</a:t>
              </a:r>
              <a:endParaRPr sz="2400"/>
            </a:p>
            <a:p>
              <a:pPr marL="342900" lvl="0" indent="-342900">
                <a:spcBef>
                  <a:spcPts val="300"/>
                </a:spcBef>
              </a:pPr>
              <a:r>
                <a:rPr sz="1400"/>
                <a:t> </a:t>
              </a:r>
              <a:endParaRPr sz="2400"/>
            </a:p>
            <a:p>
              <a:pPr marL="342900" lvl="0" indent="-342900">
                <a:spcBef>
                  <a:spcPts val="300"/>
                </a:spcBef>
              </a:pPr>
              <a:r>
                <a:rPr sz="1400"/>
                <a:t>Eligible for RCW 9A.44.141 deregistration by sheriff’s office after 15 years* if not an aggravated offense, not a SVP, no other sex/kidnapping offenses.  </a:t>
              </a:r>
            </a:p>
          </p:txBody>
        </p:sp>
      </p:gr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a:spLocks noGrp="1"/>
          </p:cNvSpPr>
          <p:nvPr>
            <p:ph type="title"/>
          </p:nvPr>
        </p:nvSpPr>
        <p:spPr>
          <a:xfrm>
            <a:off x="457200" y="457200"/>
            <a:ext cx="8229600" cy="1371600"/>
          </a:xfrm>
          <a:prstGeom prst="rect">
            <a:avLst/>
          </a:prstGeom>
        </p:spPr>
        <p:txBody>
          <a:bodyPr lIns="0" tIns="0" rIns="0" bIns="0">
            <a:normAutofit/>
          </a:bodyPr>
          <a:lstStyle>
            <a:lvl1pPr>
              <a:defRPr sz="3600"/>
            </a:lvl1pPr>
          </a:lstStyle>
          <a:p>
            <a:pPr lvl="0">
              <a:defRPr sz="1800"/>
            </a:pPr>
            <a:r>
              <a:rPr sz="3600"/>
              <a:t>Possible Aggravated Offense?</a:t>
            </a:r>
          </a:p>
        </p:txBody>
      </p:sp>
      <p:sp>
        <p:nvSpPr>
          <p:cNvPr id="225" name="Shape 225"/>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Review Aggravated Offense Definition</a:t>
            </a:r>
          </a:p>
          <a:p>
            <a:pPr lvl="0">
              <a:defRPr sz="1800"/>
            </a:pPr>
            <a:r>
              <a:rPr sz="3200"/>
              <a:t>Read carefully</a:t>
            </a:r>
          </a:p>
          <a:p>
            <a:pPr lvl="0">
              <a:defRPr sz="1800"/>
            </a:pPr>
            <a:r>
              <a:rPr sz="3200"/>
              <a:t>Only ADULT crimes 7/22/01 and after</a:t>
            </a:r>
          </a:p>
          <a:p>
            <a:pPr lvl="0">
              <a:defRPr sz="1800"/>
            </a:pPr>
            <a:r>
              <a:rPr sz="3200"/>
              <a:t>If it applies, then lifetime registration</a:t>
            </a:r>
          </a:p>
          <a:p>
            <a:pPr lvl="0">
              <a:defRPr sz="1800"/>
            </a:pPr>
            <a:r>
              <a:rPr sz="3200"/>
              <a:t>If it applies, follow guidelines in adult section</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Shape 227"/>
          <p:cNvSpPr>
            <a:spLocks noGrp="1"/>
          </p:cNvSpPr>
          <p:nvPr>
            <p:ph type="title"/>
          </p:nvPr>
        </p:nvSpPr>
        <p:spPr>
          <a:xfrm>
            <a:off x="457200" y="274638"/>
            <a:ext cx="8229600" cy="1143001"/>
          </a:xfrm>
          <a:prstGeom prst="rect">
            <a:avLst/>
          </a:prstGeom>
        </p:spPr>
        <p:txBody>
          <a:bodyPr lIns="0" tIns="0" rIns="0" bIns="0">
            <a:normAutofit/>
          </a:bodyPr>
          <a:lstStyle>
            <a:lvl1pPr>
              <a:defRPr sz="3600"/>
            </a:lvl1pPr>
          </a:lstStyle>
          <a:p>
            <a:pPr lvl="0">
              <a:defRPr sz="1800"/>
            </a:pPr>
            <a:r>
              <a:rPr sz="3600"/>
              <a:t>Aggravated Offense Example- Incest 1</a:t>
            </a:r>
          </a:p>
        </p:txBody>
      </p:sp>
      <p:sp>
        <p:nvSpPr>
          <p:cNvPr id="228" name="Shape 228"/>
          <p:cNvSpPr>
            <a:spLocks noGrp="1"/>
          </p:cNvSpPr>
          <p:nvPr>
            <p:ph type="body" idx="1"/>
          </p:nvPr>
        </p:nvSpPr>
        <p:spPr>
          <a:xfrm>
            <a:off x="457200" y="1535112"/>
            <a:ext cx="4040188" cy="639763"/>
          </a:xfrm>
          <a:prstGeom prst="rect">
            <a:avLst/>
          </a:prstGeom>
          <a:solidFill>
            <a:srgbClr val="D9D9D9"/>
          </a:solidFill>
          <a:ln w="9525">
            <a:solidFill/>
            <a:miter lim="800000"/>
          </a:ln>
        </p:spPr>
        <p:txBody>
          <a:bodyPr lIns="0" tIns="0" rIns="0" bIns="0">
            <a:normAutofit/>
          </a:bodyPr>
          <a:lstStyle/>
          <a:p>
            <a:pPr lvl="0">
              <a:defRPr sz="1800"/>
            </a:pPr>
            <a:r>
              <a:rPr sz="2400"/>
              <a:t>Crime</a:t>
            </a:r>
          </a:p>
        </p:txBody>
      </p:sp>
      <p:grpSp>
        <p:nvGrpSpPr>
          <p:cNvPr id="231" name="Group 231"/>
          <p:cNvGrpSpPr/>
          <p:nvPr/>
        </p:nvGrpSpPr>
        <p:grpSpPr>
          <a:xfrm>
            <a:off x="457200" y="2174875"/>
            <a:ext cx="4040188" cy="3951288"/>
            <a:chOff x="0" y="0"/>
            <a:chExt cx="4040187" cy="3951287"/>
          </a:xfrm>
        </p:grpSpPr>
        <p:sp>
          <p:nvSpPr>
            <p:cNvPr id="229" name="Shape 229"/>
            <p:cNvSpPr/>
            <p:nvPr/>
          </p:nvSpPr>
          <p:spPr>
            <a:xfrm>
              <a:off x="0" y="0"/>
              <a:ext cx="4040188"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230" name="Shape 230"/>
            <p:cNvSpPr/>
            <p:nvPr/>
          </p:nvSpPr>
          <p:spPr>
            <a:xfrm>
              <a:off x="0" y="0"/>
              <a:ext cx="4040188" cy="2330984"/>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latin typeface="Arial Bold"/>
                  <a:ea typeface="Arial Bold"/>
                  <a:cs typeface="Arial Bold"/>
                  <a:sym typeface="Arial Bold"/>
                </a:rPr>
                <a:t>Incest 1</a:t>
              </a:r>
              <a:endParaRPr sz="1400"/>
            </a:p>
            <a:p>
              <a:pPr marL="342900" lvl="0" indent="-342900">
                <a:spcBef>
                  <a:spcPts val="300"/>
                </a:spcBef>
              </a:pPr>
              <a:r>
                <a:rPr sz="1400">
                  <a:latin typeface="Arial Bold"/>
                  <a:ea typeface="Arial Bold"/>
                  <a:cs typeface="Arial Bold"/>
                  <a:sym typeface="Arial Bold"/>
                </a:rPr>
                <a:t>RCW 9A.64.020(1)</a:t>
              </a:r>
              <a:endParaRPr sz="1400"/>
            </a:p>
            <a:p>
              <a:pPr marL="342900" lvl="0" indent="-342900">
                <a:spcBef>
                  <a:spcPts val="300"/>
                </a:spcBef>
              </a:pPr>
              <a:r>
                <a:rPr sz="1400">
                  <a:latin typeface="Arial Bold"/>
                  <a:ea typeface="Arial Bold"/>
                  <a:cs typeface="Arial Bold"/>
                  <a:sym typeface="Arial Bold"/>
                </a:rPr>
                <a:t>Class B Felony</a:t>
              </a:r>
              <a:endParaRPr sz="1400"/>
            </a:p>
            <a:p>
              <a:pPr marL="342900" lvl="0" indent="-342900">
                <a:spcBef>
                  <a:spcPts val="300"/>
                </a:spcBef>
              </a:pPr>
              <a:r>
                <a:rPr sz="1400"/>
                <a:t> </a:t>
              </a:r>
              <a:endParaRPr sz="2400"/>
            </a:p>
            <a:p>
              <a:pPr marL="200025" lvl="0" indent="-200025">
                <a:spcBef>
                  <a:spcPts val="300"/>
                </a:spcBef>
                <a:buClr>
                  <a:srgbClr val="00007D"/>
                </a:buClr>
                <a:buSzPct val="75000"/>
                <a:buFont typeface="Wingdings"/>
                <a:buChar char="■"/>
              </a:pPr>
              <a:r>
                <a:rPr sz="1400"/>
                <a:t>sexual intercourse </a:t>
              </a:r>
              <a:endParaRPr sz="2400"/>
            </a:p>
            <a:p>
              <a:pPr marL="200025" lvl="0" indent="-200025">
                <a:spcBef>
                  <a:spcPts val="300"/>
                </a:spcBef>
                <a:buClr>
                  <a:srgbClr val="00007D"/>
                </a:buClr>
                <a:buSzPct val="75000"/>
                <a:buFont typeface="Wingdings"/>
                <a:buChar char="■"/>
              </a:pPr>
              <a:r>
                <a:rPr sz="1400"/>
                <a:t>with a person whom he or she knows to be related to him or her, either legitimately or illegitimately, as an ancestor, descendant, brother, or sister of either the whole or the half blood.</a:t>
              </a:r>
            </a:p>
          </p:txBody>
        </p:sp>
      </p:grpSp>
      <p:grpSp>
        <p:nvGrpSpPr>
          <p:cNvPr id="234" name="Group 234"/>
          <p:cNvGrpSpPr/>
          <p:nvPr/>
        </p:nvGrpSpPr>
        <p:grpSpPr>
          <a:xfrm>
            <a:off x="4645025" y="1535112"/>
            <a:ext cx="4041775" cy="639763"/>
            <a:chOff x="0" y="0"/>
            <a:chExt cx="4041775" cy="639762"/>
          </a:xfrm>
        </p:grpSpPr>
        <p:sp>
          <p:nvSpPr>
            <p:cNvPr id="232" name="Shape 232"/>
            <p:cNvSpPr/>
            <p:nvPr/>
          </p:nvSpPr>
          <p:spPr>
            <a:xfrm>
              <a:off x="0" y="-1"/>
              <a:ext cx="4041775" cy="639764"/>
            </a:xfrm>
            <a:prstGeom prst="rect">
              <a:avLst/>
            </a:prstGeom>
            <a:solidFill>
              <a:srgbClr val="D9D9D9"/>
            </a:solidFill>
            <a:ln w="9525" cap="flat">
              <a:solidFill>
                <a:srgbClr val="000000"/>
              </a:solidFill>
              <a:prstDash val="solid"/>
              <a:miter lim="800000"/>
            </a:ln>
            <a:effectLst/>
          </p:spPr>
          <p:txBody>
            <a:bodyPr wrap="square" lIns="0" tIns="0" rIns="0" bIns="0" numCol="1" anchor="b">
              <a:noAutofit/>
            </a:bodyPr>
            <a:lstStyle/>
            <a:p>
              <a:pPr lvl="0">
                <a:spcBef>
                  <a:spcPts val="500"/>
                </a:spcBef>
                <a:defRPr sz="2400">
                  <a:latin typeface="Arial Bold"/>
                  <a:ea typeface="Arial Bold"/>
                  <a:cs typeface="Arial Bold"/>
                  <a:sym typeface="Arial Bold"/>
                </a:defRPr>
              </a:pPr>
              <a:endParaRPr/>
            </a:p>
          </p:txBody>
        </p:sp>
        <p:sp>
          <p:nvSpPr>
            <p:cNvPr id="233" name="Shape 233"/>
            <p:cNvSpPr/>
            <p:nvPr/>
          </p:nvSpPr>
          <p:spPr>
            <a:xfrm>
              <a:off x="0" y="202693"/>
              <a:ext cx="4041775" cy="4370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b">
              <a:spAutoFit/>
            </a:bodyPr>
            <a:lstStyle>
              <a:lvl1pPr>
                <a:spcBef>
                  <a:spcPts val="500"/>
                </a:spcBef>
                <a:defRPr sz="2400">
                  <a:latin typeface="Arial Bold"/>
                  <a:ea typeface="Arial Bold"/>
                  <a:cs typeface="Arial Bold"/>
                  <a:sym typeface="Arial Bold"/>
                </a:defRPr>
              </a:lvl1pPr>
            </a:lstStyle>
            <a:p>
              <a:pPr lvl="0">
                <a:defRPr sz="1800"/>
              </a:pPr>
              <a:r>
                <a:rPr sz="2400"/>
                <a:t>Aggravated Offense</a:t>
              </a:r>
            </a:p>
          </p:txBody>
        </p:sp>
      </p:grpSp>
      <p:grpSp>
        <p:nvGrpSpPr>
          <p:cNvPr id="237" name="Group 237"/>
          <p:cNvGrpSpPr/>
          <p:nvPr/>
        </p:nvGrpSpPr>
        <p:grpSpPr>
          <a:xfrm>
            <a:off x="4645025" y="2174875"/>
            <a:ext cx="4041775" cy="3951288"/>
            <a:chOff x="0" y="0"/>
            <a:chExt cx="4041775" cy="3951287"/>
          </a:xfrm>
        </p:grpSpPr>
        <p:sp>
          <p:nvSpPr>
            <p:cNvPr id="235" name="Shape 235"/>
            <p:cNvSpPr/>
            <p:nvPr/>
          </p:nvSpPr>
          <p:spPr>
            <a:xfrm>
              <a:off x="0" y="0"/>
              <a:ext cx="4041775"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236" name="Shape 236"/>
            <p:cNvSpPr/>
            <p:nvPr/>
          </p:nvSpPr>
          <p:spPr>
            <a:xfrm>
              <a:off x="0" y="0"/>
              <a:ext cx="4041775" cy="2949728"/>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500"/>
                </a:spcBef>
                <a:buClr>
                  <a:srgbClr val="00007D"/>
                </a:buClr>
                <a:buSzPct val="75000"/>
                <a:buFont typeface="Wingdings"/>
                <a:buChar char="■"/>
              </a:pPr>
              <a:endParaRPr sz="1400"/>
            </a:p>
            <a:p>
              <a:pPr marL="200025" lvl="0" indent="-200025">
                <a:spcBef>
                  <a:spcPts val="300"/>
                </a:spcBef>
                <a:buClr>
                  <a:srgbClr val="00007D"/>
                </a:buClr>
                <a:buSzPct val="75000"/>
                <a:buFont typeface="Wingdings"/>
                <a:buChar char="■"/>
              </a:pPr>
              <a:r>
                <a:rPr sz="1400"/>
                <a:t>Adult offense on or after 7/22/01</a:t>
              </a:r>
              <a:endParaRPr sz="2400"/>
            </a:p>
            <a:p>
              <a:pPr marL="200025" lvl="0" indent="-200025">
                <a:spcBef>
                  <a:spcPts val="300"/>
                </a:spcBef>
                <a:buClr>
                  <a:srgbClr val="00007D"/>
                </a:buClr>
                <a:buSzPct val="75000"/>
                <a:buFont typeface="Wingdings"/>
                <a:buChar char="■"/>
              </a:pPr>
              <a:r>
                <a:rPr sz="1400"/>
                <a:t>Sexual Intercourse</a:t>
              </a:r>
              <a:endParaRPr sz="2400"/>
            </a:p>
            <a:p>
              <a:pPr marL="457200" lvl="0" indent="-457200">
                <a:spcBef>
                  <a:spcPts val="700"/>
                </a:spcBef>
                <a:buClr>
                  <a:srgbClr val="00007D"/>
                </a:buClr>
                <a:buSzPct val="75000"/>
                <a:buFont typeface="Wingdings"/>
                <a:buChar char="■"/>
              </a:pPr>
              <a:r>
                <a:rPr sz="3200" u="sng">
                  <a:latin typeface="Arial Bold"/>
                  <a:ea typeface="Arial Bold"/>
                  <a:cs typeface="Arial Bold"/>
                  <a:sym typeface="Arial Bold"/>
                </a:rPr>
                <a:t>With Victim under the age of 12</a:t>
              </a:r>
              <a:endParaRPr sz="2400"/>
            </a:p>
            <a:p>
              <a:pPr marL="342900" lvl="0" indent="-342900">
                <a:spcBef>
                  <a:spcPts val="500"/>
                </a:spcBef>
                <a:buClr>
                  <a:srgbClr val="00007D"/>
                </a:buClr>
                <a:buSzPct val="75000"/>
                <a:buFont typeface="Wingdings"/>
                <a:buChar char="■"/>
              </a:pPr>
              <a:endParaRPr sz="1400"/>
            </a:p>
            <a:p>
              <a:pPr marL="200025" lvl="0" indent="-200025">
                <a:spcBef>
                  <a:spcPts val="300"/>
                </a:spcBef>
                <a:buClr>
                  <a:srgbClr val="00007D"/>
                </a:buClr>
                <a:buSzPct val="75000"/>
                <a:buFont typeface="Wingdings"/>
                <a:buChar char="■"/>
              </a:pPr>
              <a:r>
                <a:rPr sz="1400"/>
                <a:t>If it is an aggravated offense, offender has lifetime registration and must petition court for relief.  Offender will not be eligible for administrative relief after 15 years.  </a:t>
              </a: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dirty="0"/>
              <a:t>What’s New in </a:t>
            </a:r>
            <a:r>
              <a:rPr sz="4400" dirty="0" smtClean="0"/>
              <a:t>2012</a:t>
            </a:r>
            <a:r>
              <a:rPr lang="en-US" sz="4400" dirty="0" smtClean="0"/>
              <a:t> and 2014</a:t>
            </a:r>
            <a:r>
              <a:rPr sz="4400" dirty="0" smtClean="0"/>
              <a:t>?</a:t>
            </a:r>
            <a:endParaRPr sz="4400" dirty="0"/>
          </a:p>
        </p:txBody>
      </p:sp>
      <p:sp>
        <p:nvSpPr>
          <p:cNvPr id="84" name="Shape 84"/>
          <p:cNvSpPr>
            <a:spLocks noGrp="1"/>
          </p:cNvSpPr>
          <p:nvPr>
            <p:ph type="body" idx="1"/>
          </p:nvPr>
        </p:nvSpPr>
        <p:spPr>
          <a:xfrm>
            <a:off x="457200" y="1981200"/>
            <a:ext cx="8229600" cy="3886200"/>
          </a:xfrm>
          <a:prstGeom prst="rect">
            <a:avLst/>
          </a:prstGeom>
        </p:spPr>
        <p:txBody>
          <a:bodyPr lIns="0" tIns="0" rIns="0" bIns="0">
            <a:normAutofit lnSpcReduction="10000"/>
          </a:bodyPr>
          <a:lstStyle/>
          <a:p>
            <a:pPr lvl="0">
              <a:defRPr sz="1800"/>
            </a:pPr>
            <a:r>
              <a:rPr sz="3200" dirty="0"/>
              <a:t>New Registerable Offense:  Promoting Prostitution 1 or 2 (Second Conviction)</a:t>
            </a:r>
          </a:p>
          <a:p>
            <a:pPr lvl="0">
              <a:defRPr sz="1800"/>
            </a:pPr>
            <a:r>
              <a:rPr sz="3200" dirty="0"/>
              <a:t>Certain provisions in RCW 9A.44.142 regarding Lifetime Registration/ Petition for Relief of Registration for Aggravated Offenses sunset on July 1, </a:t>
            </a:r>
            <a:r>
              <a:rPr sz="3200" dirty="0" smtClean="0"/>
              <a:t>201</a:t>
            </a:r>
            <a:r>
              <a:rPr lang="en-US" sz="3200" dirty="0" smtClean="0"/>
              <a:t>2 </a:t>
            </a:r>
          </a:p>
          <a:p>
            <a:pPr lvl="0">
              <a:defRPr sz="1800"/>
            </a:pPr>
            <a:r>
              <a:rPr lang="en-US" sz="3200" dirty="0" smtClean="0"/>
              <a:t>Human trafficking is now a sex offense 9A.44.128(c)and (f).effective June 12, 2014</a:t>
            </a:r>
          </a:p>
          <a:p>
            <a:pPr lvl="0">
              <a:defRPr sz="1800"/>
            </a:pPr>
            <a:endParaRPr sz="3200" dirty="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Shape 239"/>
          <p:cNvSpPr>
            <a:spLocks noGrp="1"/>
          </p:cNvSpPr>
          <p:nvPr>
            <p:ph type="title"/>
          </p:nvPr>
        </p:nvSpPr>
        <p:spPr>
          <a:xfrm>
            <a:off x="457200" y="274638"/>
            <a:ext cx="8229600" cy="1143001"/>
          </a:xfrm>
          <a:prstGeom prst="rect">
            <a:avLst/>
          </a:prstGeom>
        </p:spPr>
        <p:txBody>
          <a:bodyPr lIns="0" tIns="0" rIns="0" bIns="0">
            <a:normAutofit/>
          </a:bodyPr>
          <a:lstStyle>
            <a:lvl1pPr>
              <a:defRPr sz="3600"/>
            </a:lvl1pPr>
          </a:lstStyle>
          <a:p>
            <a:pPr lvl="0">
              <a:defRPr sz="1800"/>
            </a:pPr>
            <a:r>
              <a:rPr sz="3600"/>
              <a:t>Voyeurism</a:t>
            </a:r>
          </a:p>
        </p:txBody>
      </p:sp>
      <p:sp>
        <p:nvSpPr>
          <p:cNvPr id="240" name="Shape 240"/>
          <p:cNvSpPr>
            <a:spLocks noGrp="1"/>
          </p:cNvSpPr>
          <p:nvPr>
            <p:ph type="body" idx="1"/>
          </p:nvPr>
        </p:nvSpPr>
        <p:spPr>
          <a:xfrm>
            <a:off x="457200" y="1535112"/>
            <a:ext cx="4040188" cy="639763"/>
          </a:xfrm>
          <a:prstGeom prst="rect">
            <a:avLst/>
          </a:prstGeom>
          <a:solidFill>
            <a:srgbClr val="D9D9D9"/>
          </a:solidFill>
          <a:ln w="9525">
            <a:solidFill/>
            <a:miter lim="800000"/>
          </a:ln>
        </p:spPr>
        <p:txBody>
          <a:bodyPr lIns="0" tIns="0" rIns="0" bIns="0">
            <a:normAutofit/>
          </a:bodyPr>
          <a:lstStyle/>
          <a:p>
            <a:pPr lvl="0">
              <a:defRPr sz="1800"/>
            </a:pPr>
            <a:r>
              <a:rPr sz="2400"/>
              <a:t>Crime</a:t>
            </a:r>
          </a:p>
        </p:txBody>
      </p:sp>
      <p:grpSp>
        <p:nvGrpSpPr>
          <p:cNvPr id="243" name="Group 243"/>
          <p:cNvGrpSpPr/>
          <p:nvPr/>
        </p:nvGrpSpPr>
        <p:grpSpPr>
          <a:xfrm>
            <a:off x="457200" y="2174875"/>
            <a:ext cx="4040188" cy="3951288"/>
            <a:chOff x="0" y="0"/>
            <a:chExt cx="4040187" cy="3951287"/>
          </a:xfrm>
        </p:grpSpPr>
        <p:sp>
          <p:nvSpPr>
            <p:cNvPr id="241" name="Shape 241"/>
            <p:cNvSpPr/>
            <p:nvPr/>
          </p:nvSpPr>
          <p:spPr>
            <a:xfrm>
              <a:off x="0" y="0"/>
              <a:ext cx="4040188"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200"/>
              </a:pPr>
              <a:endParaRPr/>
            </a:p>
          </p:txBody>
        </p:sp>
        <p:sp>
          <p:nvSpPr>
            <p:cNvPr id="242" name="Shape 242"/>
            <p:cNvSpPr/>
            <p:nvPr/>
          </p:nvSpPr>
          <p:spPr>
            <a:xfrm>
              <a:off x="0" y="0"/>
              <a:ext cx="4040188" cy="343315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200"/>
                </a:spcBef>
              </a:pPr>
              <a:r>
                <a:rPr sz="1200">
                  <a:latin typeface="Arial Bold"/>
                  <a:ea typeface="Arial Bold"/>
                  <a:cs typeface="Arial Bold"/>
                  <a:sym typeface="Arial Bold"/>
                </a:rPr>
                <a:t>Voyeurism</a:t>
              </a:r>
              <a:endParaRPr sz="1200"/>
            </a:p>
            <a:p>
              <a:pPr marL="342900" lvl="0" indent="-342900">
                <a:spcBef>
                  <a:spcPts val="200"/>
                </a:spcBef>
              </a:pPr>
              <a:r>
                <a:rPr sz="1200">
                  <a:latin typeface="Arial Bold"/>
                  <a:ea typeface="Arial Bold"/>
                  <a:cs typeface="Arial Bold"/>
                  <a:sym typeface="Arial Bold"/>
                </a:rPr>
                <a:t>RCW 9A.44.115</a:t>
              </a:r>
              <a:endParaRPr sz="1200"/>
            </a:p>
            <a:p>
              <a:pPr marL="342900" lvl="0" indent="-342900">
                <a:spcBef>
                  <a:spcPts val="200"/>
                </a:spcBef>
              </a:pPr>
              <a:r>
                <a:rPr sz="1200">
                  <a:latin typeface="Arial Bold"/>
                  <a:ea typeface="Arial Bold"/>
                  <a:cs typeface="Arial Bold"/>
                  <a:sym typeface="Arial Bold"/>
                </a:rPr>
                <a:t>Class C Felony</a:t>
              </a:r>
              <a:endParaRPr sz="1200"/>
            </a:p>
            <a:p>
              <a:pPr marL="342900" lvl="0" indent="-342900">
                <a:spcBef>
                  <a:spcPts val="200"/>
                </a:spcBef>
              </a:pPr>
              <a:r>
                <a:rPr sz="1200">
                  <a:latin typeface="Arial Bold"/>
                  <a:ea typeface="Arial Bold"/>
                  <a:cs typeface="Arial Bold"/>
                  <a:sym typeface="Arial Bold"/>
                </a:rPr>
                <a:t>	</a:t>
              </a:r>
              <a:endParaRPr sz="1200"/>
            </a:p>
            <a:p>
              <a:pPr marL="342900" lvl="0" indent="-342900">
                <a:spcBef>
                  <a:spcPts val="200"/>
                </a:spcBef>
              </a:pPr>
              <a:r>
                <a:rPr sz="1200"/>
                <a:t>A person commits the crime of voyeurism if, for the purpose of arousing or gratifying the sexual desire of any person, he or she knowingly views, photographs, or films:</a:t>
              </a:r>
              <a:br>
                <a:rPr sz="1200"/>
              </a:br>
              <a:r>
                <a:rPr sz="1200"/>
                <a:t>     (a) Another person without that person's knowledge and consent while the person being viewed, photographed, or filmed is in a place where he or she would have a reasonable expectation of privacy; or</a:t>
              </a:r>
              <a:br>
                <a:rPr sz="1200"/>
              </a:br>
              <a:r>
                <a:rPr sz="1200"/>
                <a:t>     (b) The intimate areas of another person without that person's knowledge and consent and under circumstances where the person has a reasonable expectation of privacy, whether in a public or private place.</a:t>
              </a:r>
            </a:p>
          </p:txBody>
        </p:sp>
      </p:grpSp>
      <p:grpSp>
        <p:nvGrpSpPr>
          <p:cNvPr id="246" name="Group 246"/>
          <p:cNvGrpSpPr/>
          <p:nvPr/>
        </p:nvGrpSpPr>
        <p:grpSpPr>
          <a:xfrm>
            <a:off x="4645025" y="1535112"/>
            <a:ext cx="4041775" cy="639763"/>
            <a:chOff x="0" y="0"/>
            <a:chExt cx="4041775" cy="639762"/>
          </a:xfrm>
        </p:grpSpPr>
        <p:sp>
          <p:nvSpPr>
            <p:cNvPr id="244" name="Shape 244"/>
            <p:cNvSpPr/>
            <p:nvPr/>
          </p:nvSpPr>
          <p:spPr>
            <a:xfrm>
              <a:off x="0" y="-1"/>
              <a:ext cx="4041775" cy="639764"/>
            </a:xfrm>
            <a:prstGeom prst="rect">
              <a:avLst/>
            </a:prstGeom>
            <a:solidFill>
              <a:srgbClr val="D9D9D9"/>
            </a:solidFill>
            <a:ln w="9525" cap="flat">
              <a:solidFill>
                <a:srgbClr val="000000"/>
              </a:solidFill>
              <a:prstDash val="solid"/>
              <a:miter lim="800000"/>
            </a:ln>
            <a:effectLst/>
          </p:spPr>
          <p:txBody>
            <a:bodyPr wrap="square" lIns="0" tIns="0" rIns="0" bIns="0" numCol="1" anchor="b">
              <a:noAutofit/>
            </a:bodyPr>
            <a:lstStyle/>
            <a:p>
              <a:pPr lvl="0">
                <a:spcBef>
                  <a:spcPts val="500"/>
                </a:spcBef>
                <a:defRPr sz="2400">
                  <a:latin typeface="Arial Bold"/>
                  <a:ea typeface="Arial Bold"/>
                  <a:cs typeface="Arial Bold"/>
                  <a:sym typeface="Arial Bold"/>
                </a:defRPr>
              </a:pPr>
              <a:endParaRPr/>
            </a:p>
          </p:txBody>
        </p:sp>
        <p:sp>
          <p:nvSpPr>
            <p:cNvPr id="245" name="Shape 245"/>
            <p:cNvSpPr/>
            <p:nvPr/>
          </p:nvSpPr>
          <p:spPr>
            <a:xfrm>
              <a:off x="0" y="202693"/>
              <a:ext cx="4041775" cy="437070"/>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0" tIns="0" rIns="0" bIns="0" numCol="1" anchor="b">
              <a:spAutoFit/>
            </a:bodyPr>
            <a:lstStyle>
              <a:lvl1pPr>
                <a:spcBef>
                  <a:spcPts val="500"/>
                </a:spcBef>
                <a:defRPr sz="2400">
                  <a:latin typeface="Arial Bold"/>
                  <a:ea typeface="Arial Bold"/>
                  <a:cs typeface="Arial Bold"/>
                  <a:sym typeface="Arial Bold"/>
                </a:defRPr>
              </a:lvl1pPr>
            </a:lstStyle>
            <a:p>
              <a:pPr lvl="0">
                <a:defRPr sz="1800"/>
              </a:pPr>
              <a:r>
                <a:rPr sz="2400"/>
                <a:t>Adult Conviction</a:t>
              </a:r>
            </a:p>
          </p:txBody>
        </p:sp>
      </p:grpSp>
      <p:grpSp>
        <p:nvGrpSpPr>
          <p:cNvPr id="249" name="Group 249"/>
          <p:cNvGrpSpPr/>
          <p:nvPr/>
        </p:nvGrpSpPr>
        <p:grpSpPr>
          <a:xfrm>
            <a:off x="4645025" y="2174874"/>
            <a:ext cx="4041775" cy="3951289"/>
            <a:chOff x="0" y="0"/>
            <a:chExt cx="4041775" cy="3951287"/>
          </a:xfrm>
        </p:grpSpPr>
        <p:sp>
          <p:nvSpPr>
            <p:cNvPr id="247" name="Shape 247"/>
            <p:cNvSpPr/>
            <p:nvPr/>
          </p:nvSpPr>
          <p:spPr>
            <a:xfrm>
              <a:off x="0" y="0"/>
              <a:ext cx="4041775" cy="3951288"/>
            </a:xfrm>
            <a:prstGeom prst="rect">
              <a:avLst/>
            </a:prstGeom>
            <a:noFill/>
            <a:ln w="9525" cap="flat">
              <a:solidFill>
                <a:srgbClr val="000000"/>
              </a:solidFill>
              <a:prstDash val="solid"/>
              <a:miter lim="800000"/>
            </a:ln>
            <a:effectLst/>
          </p:spPr>
          <p:txBody>
            <a:bodyPr wrap="square" lIns="0" tIns="0" rIns="0" bIns="0" numCol="1" anchor="t">
              <a:noAutofit/>
            </a:bodyPr>
            <a:lstStyle/>
            <a:p>
              <a:pPr marL="342900" lvl="0" indent="-342900">
                <a:spcBef>
                  <a:spcPts val="500"/>
                </a:spcBef>
                <a:defRPr sz="1400"/>
              </a:pPr>
              <a:endParaRPr/>
            </a:p>
          </p:txBody>
        </p:sp>
        <p:sp>
          <p:nvSpPr>
            <p:cNvPr id="248" name="Shape 248"/>
            <p:cNvSpPr/>
            <p:nvPr/>
          </p:nvSpPr>
          <p:spPr>
            <a:xfrm>
              <a:off x="0" y="0"/>
              <a:ext cx="4041775" cy="3420136"/>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marL="342900" lvl="0" indent="-342900">
                <a:spcBef>
                  <a:spcPts val="300"/>
                </a:spcBef>
              </a:pPr>
              <a:r>
                <a:rPr sz="1400"/>
                <a:t>10 year* registration period</a:t>
              </a:r>
              <a:endParaRPr sz="2400"/>
            </a:p>
            <a:p>
              <a:pPr marL="342900" lvl="0" indent="-342900">
                <a:spcBef>
                  <a:spcPts val="300"/>
                </a:spcBef>
              </a:pPr>
              <a:r>
                <a:rPr sz="1400"/>
                <a:t> </a:t>
              </a:r>
              <a:endParaRPr sz="2400"/>
            </a:p>
            <a:p>
              <a:pPr marL="342900" lvl="0" indent="-342900">
                <a:spcBef>
                  <a:spcPts val="300"/>
                </a:spcBef>
              </a:pPr>
              <a:r>
                <a:rPr sz="1400"/>
                <a:t>May petition the court for relief if not a SVP and when the person has spent ten consecutive years in the community without being convicted of a disqualifying offense during that time period.  RCW 9A.44.142(1)(b)</a:t>
              </a:r>
              <a:endParaRPr sz="2400"/>
            </a:p>
            <a:p>
              <a:pPr marL="342900" lvl="0" indent="-342900">
                <a:spcBef>
                  <a:spcPts val="300"/>
                </a:spcBef>
              </a:pPr>
              <a:r>
                <a:rPr sz="1400"/>
                <a:t> </a:t>
              </a:r>
              <a:endParaRPr sz="2400"/>
            </a:p>
            <a:p>
              <a:pPr marL="342900" lvl="0" indent="-342900">
                <a:spcBef>
                  <a:spcPts val="300"/>
                </a:spcBef>
              </a:pPr>
              <a:r>
                <a:rPr sz="1400"/>
                <a:t>Eligible for RCW 9A.44.141 deregistration by sheriff’s office after 10 years* if not a SVP, no other sex/kidnapping offenses.    </a:t>
              </a:r>
              <a:endParaRPr sz="2400"/>
            </a:p>
            <a:p>
              <a:pPr marL="342900" lvl="0" indent="-342900">
                <a:spcBef>
                  <a:spcPts val="500"/>
                </a:spcBef>
              </a:pPr>
              <a:endParaRPr sz="1400"/>
            </a:p>
            <a:p>
              <a:pPr marL="342900" lvl="0" indent="-342900">
                <a:spcBef>
                  <a:spcPts val="300"/>
                </a:spcBef>
              </a:pPr>
              <a:r>
                <a:rPr sz="1400">
                  <a:latin typeface="Arial Bold"/>
                  <a:ea typeface="Arial Bold"/>
                  <a:cs typeface="Arial Bold"/>
                  <a:sym typeface="Arial Bold"/>
                </a:rPr>
                <a:t>Didn’t include aggravated possibility since the only option would be sexual intercourse/ contact with a victim under 12.    </a:t>
              </a:r>
            </a:p>
          </p:txBody>
        </p:sp>
      </p:gr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Shape 251"/>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More than one sex/kidnap offense</a:t>
            </a:r>
          </a:p>
        </p:txBody>
      </p:sp>
      <p:sp>
        <p:nvSpPr>
          <p:cNvPr id="252" name="Shape 252"/>
          <p:cNvSpPr>
            <a:spLocks noGrp="1"/>
          </p:cNvSpPr>
          <p:nvPr>
            <p:ph type="body" idx="1"/>
          </p:nvPr>
        </p:nvSpPr>
        <p:spPr>
          <a:xfrm>
            <a:off x="457200" y="1981200"/>
            <a:ext cx="8229600" cy="3886200"/>
          </a:xfrm>
          <a:prstGeom prst="rect">
            <a:avLst/>
          </a:prstGeom>
        </p:spPr>
        <p:txBody>
          <a:bodyPr lIns="0" tIns="0" rIns="0" bIns="0">
            <a:normAutofit lnSpcReduction="10000"/>
          </a:bodyPr>
          <a:lstStyle/>
          <a:p>
            <a:pPr marL="322325" lvl="0" indent="-322325" defTabSz="859536">
              <a:defRPr sz="1800"/>
            </a:pPr>
            <a:r>
              <a:rPr sz="3008"/>
              <a:t>Lifetime registration</a:t>
            </a:r>
          </a:p>
          <a:p>
            <a:pPr marL="322325" lvl="0" indent="-322325" defTabSz="859536">
              <a:defRPr sz="1800"/>
            </a:pPr>
            <a:r>
              <a:rPr sz="3008"/>
              <a:t>Always checking full criminal history before relief of registration</a:t>
            </a:r>
          </a:p>
          <a:p>
            <a:pPr marL="322325" lvl="0" indent="-322325" defTabSz="859536">
              <a:defRPr sz="1800"/>
            </a:pPr>
            <a:r>
              <a:rPr sz="3008"/>
              <a:t>Look at requirements of both offenses- follow more stringent requirements</a:t>
            </a:r>
          </a:p>
          <a:p>
            <a:pPr marL="322325" lvl="0" indent="-322325" defTabSz="859536">
              <a:defRPr sz="1800"/>
            </a:pPr>
            <a:r>
              <a:rPr sz="3008"/>
              <a:t>Example:  Ind Libs with Forcible Compulsion after 6/8/00- cannot petition; CMIP- could petition after 10 years</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Shape 254"/>
          <p:cNvSpPr>
            <a:spLocks noGrp="1"/>
          </p:cNvSpPr>
          <p:nvPr>
            <p:ph type="title"/>
          </p:nvPr>
        </p:nvSpPr>
        <p:spPr>
          <a:xfrm>
            <a:off x="457200" y="457200"/>
            <a:ext cx="8229600" cy="1371600"/>
          </a:xfrm>
          <a:prstGeom prst="rect">
            <a:avLst/>
          </a:prstGeom>
        </p:spPr>
        <p:txBody>
          <a:bodyPr lIns="0" tIns="0" rIns="0" bIns="0">
            <a:normAutofit/>
          </a:bodyPr>
          <a:lstStyle>
            <a:lvl1pPr>
              <a:defRPr>
                <a:latin typeface="Arial Bold"/>
                <a:ea typeface="Arial Bold"/>
                <a:cs typeface="Arial Bold"/>
                <a:sym typeface="Arial Bold"/>
              </a:defRPr>
            </a:lvl1pPr>
          </a:lstStyle>
          <a:p>
            <a:pPr lvl="0">
              <a:defRPr sz="1800"/>
            </a:pPr>
            <a:r>
              <a:rPr sz="4400"/>
              <a:t>SVPs (RCW 71.09.020)</a:t>
            </a:r>
          </a:p>
        </p:txBody>
      </p:sp>
      <p:sp>
        <p:nvSpPr>
          <p:cNvPr id="255" name="Shape 255"/>
          <p:cNvSpPr>
            <a:spLocks noGrp="1"/>
          </p:cNvSpPr>
          <p:nvPr>
            <p:ph type="body" idx="1"/>
          </p:nvPr>
        </p:nvSpPr>
        <p:spPr>
          <a:xfrm>
            <a:off x="457200" y="1600200"/>
            <a:ext cx="8229600" cy="4267200"/>
          </a:xfrm>
          <a:prstGeom prst="rect">
            <a:avLst/>
          </a:prstGeom>
        </p:spPr>
        <p:txBody>
          <a:bodyPr lIns="0" tIns="0" rIns="0" bIns="0">
            <a:normAutofit/>
          </a:bodyPr>
          <a:lstStyle/>
          <a:p>
            <a:pPr marL="288036" lvl="0" indent="-288036" defTabSz="877823">
              <a:spcBef>
                <a:spcPts val="600"/>
              </a:spcBef>
              <a:defRPr sz="1800"/>
            </a:pPr>
            <a:r>
              <a:rPr sz="2688" dirty="0"/>
              <a:t>A person who has been determined to be a sexually violent predator may not petition for relief of registration pursuant to RCW 9A.44.142(2)(a)(</a:t>
            </a:r>
            <a:r>
              <a:rPr sz="2688" dirty="0" err="1"/>
              <a:t>i</a:t>
            </a:r>
            <a:r>
              <a:rPr sz="2688" dirty="0"/>
              <a:t>) </a:t>
            </a:r>
          </a:p>
          <a:p>
            <a:pPr marL="288036" lvl="0" indent="-288036" defTabSz="877823">
              <a:spcBef>
                <a:spcPts val="600"/>
              </a:spcBef>
              <a:defRPr sz="1800"/>
            </a:pPr>
            <a:r>
              <a:rPr sz="2688" dirty="0"/>
              <a:t>SVP provisions not contained in 9A.44.143, but arguably apply to juveniles who are later found to be SVPs as adults.</a:t>
            </a:r>
          </a:p>
          <a:p>
            <a:pPr marL="288036" lvl="0" indent="-288036" defTabSz="877823">
              <a:spcBef>
                <a:spcPts val="600"/>
              </a:spcBef>
              <a:defRPr sz="1800"/>
            </a:pPr>
            <a:r>
              <a:rPr sz="2688" dirty="0"/>
              <a:t>Offenders who may not petition for relief of registration.  May petition for relief of community notification requirements after 15 years* pursuant to 9A.44.142(2)(b).</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Shape 257"/>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Failure to Register	</a:t>
            </a:r>
          </a:p>
        </p:txBody>
      </p:sp>
      <p:sp>
        <p:nvSpPr>
          <p:cNvPr id="258" name="Shape 258"/>
          <p:cNvSpPr>
            <a:spLocks noGrp="1"/>
          </p:cNvSpPr>
          <p:nvPr>
            <p:ph type="body" idx="1"/>
          </p:nvPr>
        </p:nvSpPr>
        <p:spPr>
          <a:xfrm>
            <a:off x="457200" y="1524000"/>
            <a:ext cx="8229600" cy="4343400"/>
          </a:xfrm>
          <a:prstGeom prst="rect">
            <a:avLst/>
          </a:prstGeom>
        </p:spPr>
        <p:txBody>
          <a:bodyPr lIns="0" tIns="0" rIns="0" bIns="0">
            <a:normAutofit/>
          </a:bodyPr>
          <a:lstStyle/>
          <a:p>
            <a:pPr marL="336042" lvl="0" indent="-336042" defTabSz="896111">
              <a:defRPr sz="1800"/>
            </a:pPr>
            <a:r>
              <a:rPr sz="3136"/>
              <a:t>Different types with different consequences</a:t>
            </a:r>
          </a:p>
          <a:p>
            <a:pPr marL="728091" lvl="1" indent="-280035" defTabSz="896111">
              <a:spcBef>
                <a:spcPts val="600"/>
              </a:spcBef>
              <a:buClr>
                <a:srgbClr val="9999CC"/>
              </a:buClr>
              <a:defRPr sz="1800"/>
            </a:pPr>
            <a:r>
              <a:rPr sz="2744"/>
              <a:t>Class B- 2 prior felony FTRs</a:t>
            </a:r>
          </a:p>
          <a:p>
            <a:pPr marL="1120140" lvl="2" indent="-224027" defTabSz="896111">
              <a:spcBef>
                <a:spcPts val="500"/>
              </a:spcBef>
              <a:defRPr sz="1800"/>
            </a:pPr>
            <a:r>
              <a:rPr sz="2352"/>
              <a:t>Class B has an independent 15 year registration</a:t>
            </a:r>
          </a:p>
          <a:p>
            <a:pPr marL="1120140" lvl="2" indent="-224027" defTabSz="896111">
              <a:spcBef>
                <a:spcPts val="500"/>
              </a:spcBef>
              <a:defRPr sz="1800"/>
            </a:pPr>
            <a:r>
              <a:rPr sz="2352"/>
              <a:t>Attempt of a Class B= Class C</a:t>
            </a:r>
          </a:p>
          <a:p>
            <a:pPr marL="728091" lvl="1" indent="-280035" defTabSz="896111">
              <a:spcBef>
                <a:spcPts val="600"/>
              </a:spcBef>
              <a:buClr>
                <a:srgbClr val="9999CC"/>
              </a:buClr>
              <a:defRPr sz="1800"/>
            </a:pPr>
            <a:r>
              <a:rPr sz="2744"/>
              <a:t>Class C- 1 prior or no prior felony FTRs</a:t>
            </a:r>
          </a:p>
          <a:p>
            <a:pPr marL="1120140" lvl="2" indent="-224027" defTabSz="896111">
              <a:spcBef>
                <a:spcPts val="500"/>
              </a:spcBef>
              <a:defRPr sz="1800"/>
            </a:pPr>
            <a:r>
              <a:rPr sz="2352"/>
              <a:t>First felony FTR does NOT have independent registration requirement</a:t>
            </a:r>
          </a:p>
          <a:p>
            <a:pPr marL="1120140" lvl="2" indent="-224027" defTabSz="896111">
              <a:spcBef>
                <a:spcPts val="500"/>
              </a:spcBef>
              <a:defRPr sz="1800"/>
            </a:pPr>
            <a:r>
              <a:rPr sz="2352"/>
              <a:t>Second felony FTR DOES have a 10 year registration period</a:t>
            </a:r>
          </a:p>
          <a:p>
            <a:pPr marL="1120140" lvl="2" indent="-224027" defTabSz="896111">
              <a:spcBef>
                <a:spcPts val="500"/>
              </a:spcBef>
              <a:defRPr sz="1800"/>
            </a:pPr>
            <a:r>
              <a:rPr sz="2352"/>
              <a:t>Attempt of a Class C FTR= Gross Misd. </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Shape 260"/>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Certain offenses cannot petition</a:t>
            </a:r>
          </a:p>
        </p:txBody>
      </p:sp>
      <p:sp>
        <p:nvSpPr>
          <p:cNvPr id="261" name="Shape 261"/>
          <p:cNvSpPr>
            <a:spLocks noGrp="1"/>
          </p:cNvSpPr>
          <p:nvPr>
            <p:ph type="body" idx="1"/>
          </p:nvPr>
        </p:nvSpPr>
        <p:spPr>
          <a:xfrm>
            <a:off x="457200" y="1676400"/>
            <a:ext cx="8229600" cy="4191000"/>
          </a:xfrm>
          <a:prstGeom prst="rect">
            <a:avLst/>
          </a:prstGeom>
        </p:spPr>
        <p:txBody>
          <a:bodyPr lIns="0" tIns="0" rIns="0" bIns="0">
            <a:normAutofit/>
          </a:bodyPr>
          <a:lstStyle/>
          <a:p>
            <a:pPr marL="252031" lvl="0" indent="-252031" defTabSz="896111">
              <a:spcBef>
                <a:spcPts val="500"/>
              </a:spcBef>
              <a:defRPr sz="1800"/>
            </a:pPr>
            <a:r>
              <a:rPr sz="2352" dirty="0">
                <a:latin typeface="Arial Bold"/>
                <a:ea typeface="Arial Bold"/>
                <a:cs typeface="Arial Bold"/>
                <a:sym typeface="Arial Bold"/>
              </a:rPr>
              <a:t>Convicted as an adult of a sex/ kidnapping offense that is a Class A felony and that was committed with forcible compulsion on or after June 8, 2000 may not petition for relief.  </a:t>
            </a:r>
          </a:p>
          <a:p>
            <a:pPr marL="728091" lvl="1" indent="-280035" defTabSz="896111">
              <a:spcBef>
                <a:spcPts val="600"/>
              </a:spcBef>
              <a:buClr>
                <a:srgbClr val="9999CC"/>
              </a:buClr>
              <a:defRPr sz="1800"/>
            </a:pPr>
            <a:r>
              <a:rPr sz="2744" dirty="0">
                <a:latin typeface="Arial Bold"/>
                <a:ea typeface="Arial Bold"/>
                <a:cs typeface="Arial Bold"/>
                <a:sym typeface="Arial Bold"/>
              </a:rPr>
              <a:t>More of an issue for attorneys</a:t>
            </a:r>
            <a:endParaRPr sz="2744" dirty="0"/>
          </a:p>
          <a:p>
            <a:pPr marL="728091" lvl="1" indent="-280035" defTabSz="896111">
              <a:spcBef>
                <a:spcPts val="600"/>
              </a:spcBef>
              <a:buClr>
                <a:srgbClr val="9999CC"/>
              </a:buClr>
              <a:defRPr sz="1800"/>
            </a:pPr>
            <a:r>
              <a:rPr sz="2744" dirty="0">
                <a:latin typeface="Arial Bold"/>
                <a:ea typeface="Arial Bold"/>
                <a:cs typeface="Arial Bold"/>
                <a:sym typeface="Arial Bold"/>
              </a:rPr>
              <a:t>The only class A kidnapping offense is Kidnap 1/ Kidnap 1-SM</a:t>
            </a:r>
            <a:endParaRPr sz="2744" dirty="0"/>
          </a:p>
          <a:p>
            <a:pPr marL="1120140" lvl="2" indent="-224027" defTabSz="896111">
              <a:spcBef>
                <a:spcPts val="500"/>
              </a:spcBef>
              <a:defRPr sz="1800"/>
            </a:pPr>
            <a:r>
              <a:rPr sz="2352" dirty="0">
                <a:latin typeface="Arial Bold"/>
                <a:ea typeface="Arial Bold"/>
                <a:cs typeface="Arial Bold"/>
                <a:sym typeface="Arial Bold"/>
              </a:rPr>
              <a:t>But forcible compulsion not an element</a:t>
            </a:r>
            <a:endParaRPr sz="2352" dirty="0"/>
          </a:p>
          <a:p>
            <a:pPr marL="728091" lvl="1" indent="-280035" defTabSz="896111">
              <a:spcBef>
                <a:spcPts val="600"/>
              </a:spcBef>
              <a:buClr>
                <a:srgbClr val="9999CC"/>
              </a:buClr>
              <a:defRPr sz="1800"/>
            </a:pPr>
            <a:r>
              <a:rPr sz="2744" dirty="0">
                <a:latin typeface="Arial Bold"/>
                <a:ea typeface="Arial Bold"/>
                <a:cs typeface="Arial Bold"/>
                <a:sym typeface="Arial Bold"/>
              </a:rPr>
              <a:t>Rape 1, Rape 2, Ind. Liberties have FC elements + others</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Shape 263"/>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Forcible Compulsion Definition</a:t>
            </a:r>
          </a:p>
        </p:txBody>
      </p:sp>
      <p:sp>
        <p:nvSpPr>
          <p:cNvPr id="264" name="Shape 264"/>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RCW 9A.44.010(6) “Forcible compulsion” means physical force which overcomes resistance, or a threat, express or implied, that places a person in fear of death or physical injury to herself or himself or another person, or in fear that she or he or another person will be kidnapped.</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Shape 266"/>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Chart</a:t>
            </a:r>
          </a:p>
        </p:txBody>
      </p:sp>
      <p:sp>
        <p:nvSpPr>
          <p:cNvPr id="267" name="Shape 267"/>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Contact me with questions, concerns, ideas, corrections..</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Shape 269"/>
          <p:cNvSpPr>
            <a:spLocks noGrp="1"/>
          </p:cNvSpPr>
          <p:nvPr>
            <p:ph type="title"/>
          </p:nvPr>
        </p:nvSpPr>
        <p:spPr>
          <a:xfrm>
            <a:off x="2971800" y="1828800"/>
            <a:ext cx="6019800" cy="2209800"/>
          </a:xfrm>
          <a:prstGeom prst="rect">
            <a:avLst/>
          </a:prstGeom>
        </p:spPr>
        <p:txBody>
          <a:bodyPr lIns="0" tIns="0" rIns="0" bIns="0">
            <a:normAutofit fontScale="90000"/>
          </a:bodyPr>
          <a:lstStyle>
            <a:lvl1pPr defTabSz="896111">
              <a:defRPr sz="4900"/>
            </a:lvl1pPr>
          </a:lstStyle>
          <a:p>
            <a:pPr lvl="0">
              <a:defRPr sz="1800">
                <a:solidFill>
                  <a:srgbClr val="000000"/>
                </a:solidFill>
              </a:defRPr>
            </a:pPr>
            <a:r>
              <a:rPr sz="4900">
                <a:solidFill>
                  <a:srgbClr val="FFFFFF"/>
                </a:solidFill>
              </a:rPr>
              <a:t>Fixed Residence/ Lacks a Fixed Residence</a:t>
            </a:r>
          </a:p>
        </p:txBody>
      </p:sp>
      <p:sp>
        <p:nvSpPr>
          <p:cNvPr id="270" name="Shape 270"/>
          <p:cNvSpPr>
            <a:spLocks noGrp="1"/>
          </p:cNvSpPr>
          <p:nvPr>
            <p:ph type="body" idx="1"/>
          </p:nvPr>
        </p:nvSpPr>
        <p:spPr>
          <a:xfrm>
            <a:off x="2971800" y="4267200"/>
            <a:ext cx="6019800" cy="1752600"/>
          </a:xfrm>
          <a:prstGeom prst="rect">
            <a:avLst/>
          </a:prstGeom>
        </p:spPr>
        <p:txBody>
          <a:bodyPr lIns="0" tIns="0" rIns="0" bIns="0">
            <a:normAutofit/>
          </a:bodyPr>
          <a:lstStyle/>
          <a:p>
            <a:pPr lvl="0">
              <a:defRPr sz="1800"/>
            </a:pPr>
            <a:r>
              <a:rPr sz="3400"/>
              <a:t>RCW 9A.44.128</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Shape 272"/>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Fixed Residence/ </a:t>
            </a:r>
            <a:br>
              <a:rPr sz="4400"/>
            </a:br>
            <a:r>
              <a:rPr sz="4400"/>
              <a:t>Lacks a fixed residence</a:t>
            </a:r>
          </a:p>
        </p:txBody>
      </p:sp>
      <p:sp>
        <p:nvSpPr>
          <p:cNvPr id="273" name="Shape 273"/>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5203 attempts to codify practice and input from law enforcement</a:t>
            </a:r>
          </a:p>
          <a:p>
            <a:pPr lvl="0">
              <a:defRPr sz="1800"/>
            </a:pPr>
            <a:r>
              <a:rPr sz="3200"/>
              <a:t>Not without problems/ </a:t>
            </a:r>
            <a:r>
              <a:rPr sz="3200" i="1"/>
              <a:t>email</a:t>
            </a:r>
            <a:r>
              <a:rPr sz="3200"/>
              <a:t> me</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Shape 275"/>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Fixed Residence</a:t>
            </a:r>
          </a:p>
        </p:txBody>
      </p:sp>
      <p:sp>
        <p:nvSpPr>
          <p:cNvPr id="276" name="Shape 276"/>
          <p:cNvSpPr>
            <a:spLocks noGrp="1"/>
          </p:cNvSpPr>
          <p:nvPr>
            <p:ph type="body" idx="1"/>
          </p:nvPr>
        </p:nvSpPr>
        <p:spPr>
          <a:xfrm>
            <a:off x="457200" y="1524000"/>
            <a:ext cx="8229600" cy="4343400"/>
          </a:xfrm>
          <a:prstGeom prst="rect">
            <a:avLst/>
          </a:prstGeom>
        </p:spPr>
        <p:txBody>
          <a:bodyPr lIns="0" tIns="0" rIns="0" bIns="0">
            <a:normAutofit lnSpcReduction="10000"/>
          </a:bodyPr>
          <a:lstStyle>
            <a:lvl1pPr marL="205739" indent="-205739" defTabSz="877823">
              <a:spcBef>
                <a:spcPts val="400"/>
              </a:spcBef>
              <a:defRPr sz="1919"/>
            </a:lvl1pPr>
          </a:lstStyle>
          <a:p>
            <a:pPr lvl="0">
              <a:defRPr sz="1800"/>
            </a:pPr>
            <a:r>
              <a:rPr sz="1919"/>
              <a:t>"Fixed residence" means a building that a person lawfully and habitually uses as living quarters a majority of the week.   Uses as living quarters means to conduct activities consistent with the common understanding of residing, such as sleeping; eating; keeping personal belongings; receiving mail; and paying utilities,  rent, or mortgage.  A nonpermanent structure including, but not limited to, a motor home, travel trailer, camper, or boat may qualify as a residence provided it is lawfully and habitually used as living quarters a majority of the week, primarily kept at one location with a physical address, and the location it is kept at is either owned or rented by the person or used by the person with the permission of the owner or renter.   A shelter program may qualify as a residence provided it is a shelter program designed to provide temporary living accommodations for the homeless, provides an offender with a personally assigned living space, and the offender is permitted to store belongings in the living space.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228600" y="457200"/>
            <a:ext cx="8686800" cy="1066800"/>
          </a:xfrm>
          <a:prstGeom prst="rect">
            <a:avLst/>
          </a:prstGeom>
        </p:spPr>
        <p:txBody>
          <a:bodyPr lIns="0" tIns="0" rIns="0" bIns="0">
            <a:normAutofit/>
          </a:bodyPr>
          <a:lstStyle/>
          <a:p>
            <a:pPr lvl="0">
              <a:defRPr sz="1800"/>
            </a:pPr>
            <a:r>
              <a:rPr sz="4400"/>
              <a:t>Recap of 2011 changes</a:t>
            </a:r>
          </a:p>
        </p:txBody>
      </p:sp>
      <p:sp>
        <p:nvSpPr>
          <p:cNvPr id="87" name="Shape 87"/>
          <p:cNvSpPr>
            <a:spLocks noGrp="1"/>
          </p:cNvSpPr>
          <p:nvPr>
            <p:ph type="body" idx="1"/>
          </p:nvPr>
        </p:nvSpPr>
        <p:spPr>
          <a:xfrm>
            <a:off x="457200" y="1447800"/>
            <a:ext cx="8229600" cy="4419600"/>
          </a:xfrm>
          <a:prstGeom prst="rect">
            <a:avLst/>
          </a:prstGeom>
        </p:spPr>
        <p:txBody>
          <a:bodyPr lIns="0" tIns="0" rIns="0" bIns="0">
            <a:normAutofit lnSpcReduction="10000"/>
          </a:bodyPr>
          <a:lstStyle/>
          <a:p>
            <a:pPr marL="301752" lvl="0" indent="-301752" defTabSz="804672">
              <a:spcBef>
                <a:spcPts val="600"/>
              </a:spcBef>
              <a:defRPr sz="1800"/>
            </a:pPr>
            <a:r>
              <a:rPr lang="en-US" sz="2816" dirty="0" smtClean="0"/>
              <a:t>Remains in effect as of Sept. 15, 2014</a:t>
            </a:r>
            <a:endParaRPr sz="2816" dirty="0"/>
          </a:p>
          <a:p>
            <a:pPr marL="301752" lvl="0" indent="-301752" defTabSz="804672">
              <a:spcBef>
                <a:spcPts val="600"/>
              </a:spcBef>
              <a:defRPr sz="1800"/>
            </a:pPr>
            <a:r>
              <a:rPr sz="2816" dirty="0"/>
              <a:t>Fixed Residence/ Lacking a Fixed Address definition</a:t>
            </a:r>
          </a:p>
          <a:p>
            <a:pPr marL="301752" lvl="0" indent="-301752" defTabSz="804672">
              <a:spcBef>
                <a:spcPts val="600"/>
              </a:spcBef>
              <a:defRPr sz="1800"/>
            </a:pPr>
            <a:r>
              <a:rPr sz="2816" dirty="0"/>
              <a:t>Penalty Section (RCW 9A.44.132) was amended to break out each type of FTR:</a:t>
            </a:r>
          </a:p>
          <a:p>
            <a:pPr marL="653795" lvl="1" indent="-251459" defTabSz="804672">
              <a:spcBef>
                <a:spcPts val="500"/>
              </a:spcBef>
              <a:buClr>
                <a:srgbClr val="9999CC"/>
              </a:buClr>
              <a:defRPr sz="1800"/>
            </a:pPr>
            <a:r>
              <a:rPr sz="2464" dirty="0"/>
              <a:t>0 priors  .132(1)(a)(</a:t>
            </a:r>
            <a:r>
              <a:rPr sz="2464" dirty="0" err="1"/>
              <a:t>i</a:t>
            </a:r>
            <a:r>
              <a:rPr sz="2464" dirty="0" smtClean="0"/>
              <a:t>)</a:t>
            </a:r>
            <a:r>
              <a:rPr lang="en-US" sz="2464" dirty="0" smtClean="0"/>
              <a:t>   - class C felony</a:t>
            </a:r>
            <a:endParaRPr sz="2464" dirty="0"/>
          </a:p>
          <a:p>
            <a:pPr marL="653795" lvl="1" indent="-251459" defTabSz="804672">
              <a:spcBef>
                <a:spcPts val="500"/>
              </a:spcBef>
              <a:buClr>
                <a:srgbClr val="9999CC"/>
              </a:buClr>
              <a:defRPr sz="1800"/>
            </a:pPr>
            <a:r>
              <a:rPr sz="2464" dirty="0"/>
              <a:t>1 prior  .132(1)(a)(ii</a:t>
            </a:r>
            <a:r>
              <a:rPr sz="2464" dirty="0" smtClean="0"/>
              <a:t>)</a:t>
            </a:r>
            <a:r>
              <a:rPr lang="en-US" sz="2464" dirty="0"/>
              <a:t> </a:t>
            </a:r>
            <a:r>
              <a:rPr lang="en-US" sz="2464" dirty="0" smtClean="0"/>
              <a:t>   - class C felony</a:t>
            </a:r>
            <a:endParaRPr sz="2464" dirty="0"/>
          </a:p>
          <a:p>
            <a:pPr marL="653795" lvl="1" indent="-251459" defTabSz="804672">
              <a:spcBef>
                <a:spcPts val="500"/>
              </a:spcBef>
              <a:buClr>
                <a:srgbClr val="9999CC"/>
              </a:buClr>
              <a:defRPr sz="1800"/>
            </a:pPr>
            <a:r>
              <a:rPr sz="2464" dirty="0"/>
              <a:t>2 priors  .132(2</a:t>
            </a:r>
            <a:r>
              <a:rPr sz="2464" dirty="0" smtClean="0"/>
              <a:t>)</a:t>
            </a:r>
            <a:r>
              <a:rPr lang="en-US" sz="2464" dirty="0" smtClean="0"/>
              <a:t>           - class B felony		</a:t>
            </a:r>
            <a:endParaRPr sz="2464" dirty="0"/>
          </a:p>
          <a:p>
            <a:pPr marL="653795" lvl="1" indent="-251459" defTabSz="804672">
              <a:spcBef>
                <a:spcPts val="500"/>
              </a:spcBef>
              <a:buClr>
                <a:srgbClr val="9999CC"/>
              </a:buClr>
              <a:defRPr sz="1800"/>
            </a:pPr>
            <a:r>
              <a:rPr sz="2464" dirty="0"/>
              <a:t>Prior FTRS are elements of the crime: Out of State FTRs count- if we can prove them.</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Shape 278"/>
          <p:cNvSpPr>
            <a:spLocks noGrp="1"/>
          </p:cNvSpPr>
          <p:nvPr>
            <p:ph type="body" idx="1"/>
          </p:nvPr>
        </p:nvSpPr>
        <p:spPr>
          <a:xfrm>
            <a:off x="457200" y="609600"/>
            <a:ext cx="8229600" cy="5257800"/>
          </a:xfrm>
          <a:prstGeom prst="rect">
            <a:avLst/>
          </a:prstGeom>
        </p:spPr>
        <p:txBody>
          <a:bodyPr lIns="0" tIns="0" rIns="0" bIns="0">
            <a:normAutofit/>
          </a:bodyPr>
          <a:lstStyle/>
          <a:p>
            <a:pPr lvl="0">
              <a:defRPr sz="1800"/>
            </a:pPr>
            <a:r>
              <a:rPr sz="3200" u="sng"/>
              <a:t>"Fixed residence"</a:t>
            </a:r>
            <a:r>
              <a:rPr sz="3200"/>
              <a:t> means a building that a person lawfully and habitually uses as living quarters a majority of the week.   </a:t>
            </a:r>
          </a:p>
          <a:p>
            <a:pPr lvl="0">
              <a:buSzTx/>
              <a:buNone/>
              <a:defRPr sz="1800"/>
            </a:pPr>
            <a:endParaRPr sz="3200"/>
          </a:p>
          <a:p>
            <a:pPr lvl="0">
              <a:defRPr sz="1800"/>
            </a:pPr>
            <a:r>
              <a:rPr sz="3200" u="sng"/>
              <a:t>Uses as living quarters</a:t>
            </a:r>
            <a:r>
              <a:rPr sz="3200"/>
              <a:t> means to conduct activities consistent with the common understanding of residing, such as sleeping; eating; keeping personal belongings; receiving mail; and paying utilities,  rent, or mortgage.  </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Shape 280"/>
          <p:cNvSpPr>
            <a:spLocks noGrp="1"/>
          </p:cNvSpPr>
          <p:nvPr>
            <p:ph type="body" idx="1"/>
          </p:nvPr>
        </p:nvSpPr>
        <p:spPr>
          <a:xfrm>
            <a:off x="457200" y="381000"/>
            <a:ext cx="8229600" cy="6248400"/>
          </a:xfrm>
          <a:prstGeom prst="rect">
            <a:avLst/>
          </a:prstGeom>
        </p:spPr>
        <p:txBody>
          <a:bodyPr lIns="0" tIns="0" rIns="0" bIns="0">
            <a:normAutofit/>
          </a:bodyPr>
          <a:lstStyle/>
          <a:p>
            <a:pPr marL="257175" lvl="0" indent="-257175">
              <a:spcBef>
                <a:spcPts val="500"/>
              </a:spcBef>
              <a:defRPr sz="1800"/>
            </a:pPr>
            <a:r>
              <a:rPr sz="2400"/>
              <a:t>Lawfully and habitually uses as living quarters a majority of the week.   </a:t>
            </a:r>
          </a:p>
          <a:p>
            <a:pPr marL="661307" lvl="1" indent="-204107">
              <a:spcBef>
                <a:spcPts val="400"/>
              </a:spcBef>
              <a:buClr>
                <a:srgbClr val="9999CC"/>
              </a:buClr>
              <a:defRPr sz="1800"/>
            </a:pPr>
            <a:r>
              <a:rPr sz="2000"/>
              <a:t> Is he allowed to stay here?</a:t>
            </a:r>
            <a:endParaRPr sz="2800"/>
          </a:p>
          <a:p>
            <a:pPr marL="661307" lvl="1" indent="-204107">
              <a:spcBef>
                <a:spcPts val="400"/>
              </a:spcBef>
              <a:buClr>
                <a:srgbClr val="9999CC"/>
              </a:buClr>
              <a:defRPr sz="1800"/>
            </a:pPr>
            <a:r>
              <a:rPr sz="2000"/>
              <a:t> Is he regularly staying here a set number of days a week?  How often?</a:t>
            </a:r>
            <a:endParaRPr sz="2800"/>
          </a:p>
          <a:p>
            <a:pPr marL="257175" lvl="0" indent="-257175">
              <a:spcBef>
                <a:spcPts val="500"/>
              </a:spcBef>
              <a:defRPr sz="1800"/>
            </a:pPr>
            <a:r>
              <a:rPr sz="2400"/>
              <a:t>Uses as living quarters means to conduct activities consistent with the common understanding of residing, </a:t>
            </a:r>
            <a:r>
              <a:rPr sz="2400" u="sng"/>
              <a:t>such as:</a:t>
            </a:r>
          </a:p>
          <a:p>
            <a:pPr marL="661307" lvl="1" indent="-204107">
              <a:spcBef>
                <a:spcPts val="400"/>
              </a:spcBef>
              <a:buClr>
                <a:srgbClr val="9999CC"/>
              </a:buClr>
              <a:defRPr sz="1800"/>
            </a:pPr>
            <a:r>
              <a:rPr sz="2000"/>
              <a:t>sleeping; - how often?</a:t>
            </a:r>
            <a:endParaRPr sz="2800"/>
          </a:p>
          <a:p>
            <a:pPr marL="661307" lvl="1" indent="-204107">
              <a:spcBef>
                <a:spcPts val="400"/>
              </a:spcBef>
              <a:buClr>
                <a:srgbClr val="9999CC"/>
              </a:buClr>
              <a:defRPr sz="1800"/>
            </a:pPr>
            <a:r>
              <a:rPr sz="2000"/>
              <a:t>eating;  - how often?</a:t>
            </a:r>
            <a:endParaRPr sz="2800"/>
          </a:p>
          <a:p>
            <a:pPr marL="661307" lvl="1" indent="-204107">
              <a:spcBef>
                <a:spcPts val="400"/>
              </a:spcBef>
              <a:buClr>
                <a:srgbClr val="9999CC"/>
              </a:buClr>
              <a:defRPr sz="1800"/>
            </a:pPr>
            <a:r>
              <a:rPr sz="2000"/>
              <a:t>keeping personal belongings;  - what?</a:t>
            </a:r>
            <a:endParaRPr sz="2800"/>
          </a:p>
          <a:p>
            <a:pPr marL="661307" lvl="1" indent="-204107">
              <a:spcBef>
                <a:spcPts val="400"/>
              </a:spcBef>
              <a:buClr>
                <a:srgbClr val="9999CC"/>
              </a:buClr>
              <a:defRPr sz="1800"/>
            </a:pPr>
            <a:r>
              <a:rPr sz="2000"/>
              <a:t>receiving mail;  - what does he receive?</a:t>
            </a:r>
            <a:endParaRPr sz="2800"/>
          </a:p>
          <a:p>
            <a:pPr marL="661307" lvl="1" indent="-204107">
              <a:spcBef>
                <a:spcPts val="400"/>
              </a:spcBef>
              <a:buClr>
                <a:srgbClr val="9999CC"/>
              </a:buClr>
              <a:defRPr sz="1800"/>
            </a:pPr>
            <a:r>
              <a:rPr sz="2000"/>
              <a:t>and paying utilities, rent, or mortgage.  - what does he pay?</a:t>
            </a:r>
            <a:endParaRPr sz="2800"/>
          </a:p>
          <a:p>
            <a:pPr marL="1104900" lvl="2" indent="-190500">
              <a:spcBef>
                <a:spcPts val="400"/>
              </a:spcBef>
              <a:defRPr sz="1800"/>
            </a:pPr>
            <a:r>
              <a:rPr sz="2000"/>
              <a:t>doesn’t have to be all of these</a:t>
            </a:r>
            <a:endParaRPr sz="2400"/>
          </a:p>
          <a:p>
            <a:pPr marL="1104900" lvl="2" indent="-190500">
              <a:spcBef>
                <a:spcPts val="400"/>
              </a:spcBef>
              <a:defRPr sz="1800"/>
            </a:pPr>
            <a:r>
              <a:rPr sz="2000"/>
              <a:t>these are examples of the “common understanding of residing”</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Shape 282"/>
          <p:cNvSpPr>
            <a:spLocks noGrp="1"/>
          </p:cNvSpPr>
          <p:nvPr>
            <p:ph type="body" idx="1"/>
          </p:nvPr>
        </p:nvSpPr>
        <p:spPr>
          <a:xfrm>
            <a:off x="457200" y="685800"/>
            <a:ext cx="8229600" cy="4343400"/>
          </a:xfrm>
          <a:prstGeom prst="rect">
            <a:avLst/>
          </a:prstGeom>
        </p:spPr>
        <p:txBody>
          <a:bodyPr lIns="0" tIns="0" rIns="0" bIns="0">
            <a:normAutofit/>
          </a:bodyPr>
          <a:lstStyle/>
          <a:p>
            <a:pPr marL="318897" lvl="0" indent="-318897" defTabSz="850391">
              <a:defRPr sz="1800"/>
            </a:pPr>
            <a:r>
              <a:rPr sz="2976" u="sng"/>
              <a:t>A nonpermanent structure</a:t>
            </a:r>
            <a:r>
              <a:rPr sz="2976"/>
              <a:t> including, but not limited to, a motor home, travel trailer, camper, or boat may qualify as a residence provided it is lawfully and habitually used as living quarters a majority of the week, primarily kept at one location with a physical address, and the location it is kept at is either owned or rented by the person or used by the person with the permission of the owner or renter.   </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Shape 284"/>
          <p:cNvSpPr>
            <a:spLocks noGrp="1"/>
          </p:cNvSpPr>
          <p:nvPr>
            <p:ph type="body" idx="1"/>
          </p:nvPr>
        </p:nvSpPr>
        <p:spPr>
          <a:xfrm>
            <a:off x="457200" y="685800"/>
            <a:ext cx="8229600" cy="4419600"/>
          </a:xfrm>
          <a:prstGeom prst="rect">
            <a:avLst/>
          </a:prstGeom>
        </p:spPr>
        <p:txBody>
          <a:bodyPr lIns="0" tIns="0" rIns="0" bIns="0">
            <a:normAutofit lnSpcReduction="10000"/>
          </a:bodyPr>
          <a:lstStyle/>
          <a:p>
            <a:pPr marL="294894" lvl="0" indent="-294894" defTabSz="786384">
              <a:spcBef>
                <a:spcPts val="600"/>
              </a:spcBef>
              <a:defRPr sz="1800"/>
            </a:pPr>
            <a:r>
              <a:rPr sz="2752"/>
              <a:t>This group of people will always be difficult to fit into a rule</a:t>
            </a:r>
          </a:p>
          <a:p>
            <a:pPr marL="294894" lvl="0" indent="-294894" defTabSz="786384">
              <a:spcBef>
                <a:spcPts val="600"/>
              </a:spcBef>
              <a:defRPr sz="1800"/>
            </a:pPr>
            <a:r>
              <a:rPr sz="2752"/>
              <a:t>Meant to allow offenders living in a boat, motor home, camper in a fixed spot to register to that location</a:t>
            </a:r>
          </a:p>
          <a:p>
            <a:pPr marL="638937" lvl="1" indent="-245745" defTabSz="786384">
              <a:spcBef>
                <a:spcPts val="500"/>
              </a:spcBef>
              <a:buClr>
                <a:srgbClr val="9999CC"/>
              </a:buClr>
              <a:defRPr sz="1800"/>
            </a:pPr>
            <a:r>
              <a:rPr sz="2408"/>
              <a:t>Provides more information via community notification</a:t>
            </a:r>
          </a:p>
          <a:p>
            <a:pPr marL="294894" lvl="0" indent="-294894" defTabSz="786384">
              <a:spcBef>
                <a:spcPts val="600"/>
              </a:spcBef>
              <a:defRPr sz="1800"/>
            </a:pPr>
            <a:r>
              <a:rPr sz="2752"/>
              <a:t>Excludes squatters, transient people who aren’t staying for very long</a:t>
            </a:r>
          </a:p>
          <a:p>
            <a:pPr marL="294894" lvl="0" indent="-294894" defTabSz="786384">
              <a:spcBef>
                <a:spcPts val="600"/>
              </a:spcBef>
              <a:defRPr sz="1800"/>
            </a:pPr>
            <a:r>
              <a:rPr sz="2752"/>
              <a:t>Prevents the “I didn’t know he was staying on my property defense”</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Shape 286"/>
          <p:cNvSpPr>
            <a:spLocks noGrp="1"/>
          </p:cNvSpPr>
          <p:nvPr>
            <p:ph type="body" idx="1"/>
          </p:nvPr>
        </p:nvSpPr>
        <p:spPr>
          <a:xfrm>
            <a:off x="457200" y="1524000"/>
            <a:ext cx="8229600" cy="4343400"/>
          </a:xfrm>
          <a:prstGeom prst="rect">
            <a:avLst/>
          </a:prstGeom>
        </p:spPr>
        <p:txBody>
          <a:bodyPr lIns="0" tIns="0" rIns="0" bIns="0">
            <a:normAutofit/>
          </a:bodyPr>
          <a:lstStyle/>
          <a:p>
            <a:pPr lvl="0">
              <a:defRPr sz="1800"/>
            </a:pPr>
            <a:r>
              <a:rPr sz="3200" u="sng"/>
              <a:t>A shelter program </a:t>
            </a:r>
            <a:r>
              <a:rPr sz="3200"/>
              <a:t>may qualify as a residence provided it is a shelter program designed to provide temporary living accommodations for the homeless, provides an offender with a personally assigned living space, and the offender is permitted to store belongings in the living space.</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Shape 288"/>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Meant to allow offenders to register to transitional housing, treatment programs, etc. where the stay is much longer than night-to-night.</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Shape 290"/>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Lacks a Fixed Residence</a:t>
            </a:r>
          </a:p>
        </p:txBody>
      </p:sp>
      <p:sp>
        <p:nvSpPr>
          <p:cNvPr id="291" name="Shape 291"/>
          <p:cNvSpPr>
            <a:spLocks noGrp="1"/>
          </p:cNvSpPr>
          <p:nvPr>
            <p:ph type="body" idx="1"/>
          </p:nvPr>
        </p:nvSpPr>
        <p:spPr>
          <a:xfrm>
            <a:off x="457200" y="1676400"/>
            <a:ext cx="8229600" cy="4800600"/>
          </a:xfrm>
          <a:prstGeom prst="rect">
            <a:avLst/>
          </a:prstGeom>
        </p:spPr>
        <p:txBody>
          <a:bodyPr lIns="0" tIns="0" rIns="0" bIns="0">
            <a:normAutofit/>
          </a:bodyPr>
          <a:lstStyle>
            <a:lvl1pPr>
              <a:buSzTx/>
              <a:buNone/>
            </a:lvl1pPr>
          </a:lstStyle>
          <a:p>
            <a:pPr lvl="0">
              <a:defRPr sz="1800"/>
            </a:pPr>
            <a:r>
              <a:rPr sz="3200"/>
              <a:t>   "Lacks a  fixed residence" means the person does not have a living situation that meets the definition of a fixed residence and includes, but is not limited to, a shelter program designed to provide temporary living accommodations for the homeless, an outdoor sleeping location, or locations where the person does not have permission to stay.</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Shape 293"/>
          <p:cNvSpPr>
            <a:spLocks noGrp="1"/>
          </p:cNvSpPr>
          <p:nvPr>
            <p:ph type="body" idx="1"/>
          </p:nvPr>
        </p:nvSpPr>
        <p:spPr>
          <a:xfrm>
            <a:off x="457200" y="1447800"/>
            <a:ext cx="8229600" cy="4419600"/>
          </a:xfrm>
          <a:prstGeom prst="rect">
            <a:avLst/>
          </a:prstGeom>
        </p:spPr>
        <p:txBody>
          <a:bodyPr lIns="0" tIns="0" rIns="0" bIns="0">
            <a:normAutofit/>
          </a:bodyPr>
          <a:lstStyle/>
          <a:p>
            <a:pPr lvl="0">
              <a:defRPr sz="1800"/>
            </a:pPr>
            <a:r>
              <a:rPr sz="3200"/>
              <a:t>Homeless:</a:t>
            </a:r>
          </a:p>
          <a:p>
            <a:pPr marL="742950" lvl="1" indent="-285750">
              <a:spcBef>
                <a:spcPts val="600"/>
              </a:spcBef>
              <a:buClr>
                <a:srgbClr val="9999CC"/>
              </a:buClr>
              <a:defRPr sz="1800"/>
            </a:pPr>
            <a:r>
              <a:rPr sz="2800"/>
              <a:t>Staying at a night-to-night shelter with no guarantee of a spot</a:t>
            </a:r>
          </a:p>
          <a:p>
            <a:pPr marL="742950" lvl="1" indent="-285750">
              <a:spcBef>
                <a:spcPts val="600"/>
              </a:spcBef>
              <a:buClr>
                <a:srgbClr val="9999CC"/>
              </a:buClr>
              <a:defRPr sz="1800"/>
            </a:pPr>
            <a:r>
              <a:rPr sz="2800"/>
              <a:t>Squatting in abandoned buildings</a:t>
            </a:r>
          </a:p>
          <a:p>
            <a:pPr marL="742950" lvl="1" indent="-285750">
              <a:spcBef>
                <a:spcPts val="600"/>
              </a:spcBef>
              <a:buClr>
                <a:srgbClr val="9999CC"/>
              </a:buClr>
              <a:defRPr sz="1800"/>
            </a:pPr>
            <a:r>
              <a:rPr sz="2800"/>
              <a:t>Camping, sleeping on the streets</a:t>
            </a:r>
          </a:p>
          <a:p>
            <a:pPr marL="742950" lvl="1" indent="-285750">
              <a:spcBef>
                <a:spcPts val="600"/>
              </a:spcBef>
              <a:buClr>
                <a:srgbClr val="9999CC"/>
              </a:buClr>
              <a:defRPr sz="1800"/>
            </a:pPr>
            <a:r>
              <a:rPr sz="2800"/>
              <a:t>Other situations that don’t fall under definition of fixed residence</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Shape 295"/>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New residence definitions</a:t>
            </a:r>
          </a:p>
        </p:txBody>
      </p:sp>
      <p:sp>
        <p:nvSpPr>
          <p:cNvPr id="296" name="Shape 296"/>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How is it going so far?</a:t>
            </a:r>
          </a:p>
          <a:p>
            <a:pPr lvl="0">
              <a:defRPr sz="1800"/>
            </a:pPr>
            <a:r>
              <a:rPr sz="3200"/>
              <a:t>Issues?</a:t>
            </a:r>
          </a:p>
          <a:p>
            <a:pPr lvl="0">
              <a:defRPr sz="1800"/>
            </a:pPr>
            <a:r>
              <a:rPr sz="3200"/>
              <a:t>Questions?</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Shape 298"/>
          <p:cNvSpPr>
            <a:spLocks noGrp="1"/>
          </p:cNvSpPr>
          <p:nvPr>
            <p:ph type="title"/>
          </p:nvPr>
        </p:nvSpPr>
        <p:spPr>
          <a:xfrm>
            <a:off x="2667000" y="1828800"/>
            <a:ext cx="6019800" cy="2209800"/>
          </a:xfrm>
          <a:prstGeom prst="rect">
            <a:avLst/>
          </a:prstGeom>
        </p:spPr>
        <p:txBody>
          <a:bodyPr lIns="0" tIns="0" rIns="0" bIns="0">
            <a:normAutofit/>
          </a:bodyPr>
          <a:lstStyle>
            <a:lvl1pPr>
              <a:defRPr sz="4000"/>
            </a:lvl1pPr>
          </a:lstStyle>
          <a:p>
            <a:pPr lvl="0">
              <a:defRPr sz="1800">
                <a:solidFill>
                  <a:srgbClr val="000000"/>
                </a:solidFill>
              </a:defRPr>
            </a:pPr>
            <a:r>
              <a:rPr sz="4000">
                <a:solidFill>
                  <a:srgbClr val="FFFFFF"/>
                </a:solidFill>
              </a:rPr>
              <a:t>Earlier Changes to Registration Requirements</a:t>
            </a:r>
          </a:p>
        </p:txBody>
      </p:sp>
      <p:sp>
        <p:nvSpPr>
          <p:cNvPr id="299" name="Shape 299"/>
          <p:cNvSpPr>
            <a:spLocks noGrp="1"/>
          </p:cNvSpPr>
          <p:nvPr>
            <p:ph type="body" idx="1"/>
          </p:nvPr>
        </p:nvSpPr>
        <p:spPr>
          <a:xfrm>
            <a:off x="2971800" y="4267200"/>
            <a:ext cx="6019800" cy="1752600"/>
          </a:xfrm>
          <a:prstGeom prst="rect">
            <a:avLst/>
          </a:prstGeom>
        </p:spPr>
        <p:txBody>
          <a:bodyPr lIns="0" tIns="0" rIns="0" bIns="0">
            <a:normAutofit/>
          </a:bodyPr>
          <a:lstStyle/>
          <a:p>
            <a:pPr lvl="0">
              <a:defRPr sz="1800"/>
            </a:pPr>
            <a:r>
              <a:rPr sz="3400"/>
              <a:t>RCW 9A.44.130</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a:spLocks noGrp="1"/>
          </p:cNvSpPr>
          <p:nvPr>
            <p:ph type="title"/>
          </p:nvPr>
        </p:nvSpPr>
        <p:spPr>
          <a:xfrm>
            <a:off x="228600" y="457200"/>
            <a:ext cx="8686800" cy="1371600"/>
          </a:xfrm>
          <a:prstGeom prst="rect">
            <a:avLst/>
          </a:prstGeom>
        </p:spPr>
        <p:txBody>
          <a:bodyPr lIns="0" tIns="0" rIns="0" bIns="0">
            <a:normAutofit/>
          </a:bodyPr>
          <a:lstStyle/>
          <a:p>
            <a:pPr lvl="0">
              <a:defRPr sz="1800"/>
            </a:pPr>
            <a:r>
              <a:rPr sz="4400"/>
              <a:t>Recap of 2010 Changes</a:t>
            </a:r>
          </a:p>
        </p:txBody>
      </p:sp>
      <p:sp>
        <p:nvSpPr>
          <p:cNvPr id="90" name="Shape 90"/>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2010 Bills:  6414 and 2534</a:t>
            </a:r>
          </a:p>
          <a:p>
            <a:pPr lvl="0">
              <a:defRPr sz="1800"/>
            </a:pPr>
            <a:r>
              <a:rPr sz="3200"/>
              <a:t>Effective 6/10/10</a:t>
            </a:r>
          </a:p>
          <a:p>
            <a:pPr lvl="0">
              <a:defRPr sz="1800"/>
            </a:pPr>
            <a:r>
              <a:rPr sz="3200"/>
              <a:t>Reorganization in 9A.44- new sections, now 9A.44.128-.143</a:t>
            </a:r>
          </a:p>
          <a:p>
            <a:pPr lvl="0">
              <a:defRPr sz="1800"/>
            </a:pPr>
            <a:r>
              <a:rPr sz="3200"/>
              <a:t>Eliminated 90 day reporting for 2s and 3s</a:t>
            </a:r>
          </a:p>
          <a:p>
            <a:pPr lvl="0">
              <a:defRPr sz="1800"/>
            </a:pPr>
            <a:r>
              <a:rPr sz="3200"/>
              <a:t>Streamlined deadlines to 3 business days</a:t>
            </a:r>
          </a:p>
          <a:p>
            <a:pPr lvl="0">
              <a:defRPr sz="1800"/>
            </a:pPr>
            <a:r>
              <a:rPr sz="3200"/>
              <a:t>Certified mail for mail-in registration</a:t>
            </a: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 name="Shape 301"/>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Requirements at Registration</a:t>
            </a:r>
          </a:p>
        </p:txBody>
      </p:sp>
      <p:sp>
        <p:nvSpPr>
          <p:cNvPr id="302" name="Shape 302"/>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Provide a “complete </a:t>
            </a:r>
            <a:r>
              <a:rPr sz="3200">
                <a:solidFill>
                  <a:srgbClr val="FF0000"/>
                </a:solidFill>
              </a:rPr>
              <a:t>and accurate</a:t>
            </a:r>
            <a:r>
              <a:rPr sz="3200"/>
              <a:t>” residential address  9A.44.130(2)(a)</a:t>
            </a:r>
          </a:p>
          <a:p>
            <a:pPr marL="742950" lvl="1" indent="-285750">
              <a:spcBef>
                <a:spcPts val="600"/>
              </a:spcBef>
              <a:buClr>
                <a:srgbClr val="9999CC"/>
              </a:buClr>
              <a:defRPr sz="1800"/>
            </a:pPr>
            <a:r>
              <a:rPr sz="2800"/>
              <a:t>to deal with offenders who conveniently provide incorrect information</a:t>
            </a:r>
          </a:p>
          <a:p>
            <a:pPr marL="742950" lvl="1" indent="-285750">
              <a:spcBef>
                <a:spcPts val="600"/>
              </a:spcBef>
              <a:buClr>
                <a:srgbClr val="9999CC"/>
              </a:buClr>
              <a:defRPr sz="1800"/>
            </a:pPr>
            <a:r>
              <a:rPr sz="2800"/>
              <a:t>as always, use good judgment on when to file</a:t>
            </a:r>
          </a:p>
          <a:p>
            <a:pPr marL="742950" lvl="1" indent="-285750">
              <a:spcBef>
                <a:spcPts val="600"/>
              </a:spcBef>
              <a:buClr>
                <a:srgbClr val="9999CC"/>
              </a:buClr>
              <a:defRPr sz="1800"/>
            </a:pPr>
            <a:r>
              <a:rPr sz="2800"/>
              <a:t>if you can’t find them and can’t remedy mistake- file FTR</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hape 304"/>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Address Verification	</a:t>
            </a:r>
          </a:p>
        </p:txBody>
      </p:sp>
      <p:pic>
        <p:nvPicPr>
          <p:cNvPr id="305" name="image2.jpg" descr="sexoffcartoon"/>
          <p:cNvPicPr/>
          <p:nvPr/>
        </p:nvPicPr>
        <p:blipFill>
          <a:blip r:embed="rId2">
            <a:extLst/>
          </a:blip>
          <a:srcRect t="17055" r="4651" b="2324"/>
          <a:stretch>
            <a:fillRect/>
          </a:stretch>
        </p:blipFill>
        <p:spPr>
          <a:xfrm>
            <a:off x="738188" y="1676400"/>
            <a:ext cx="7329487" cy="4648200"/>
          </a:xfrm>
          <a:prstGeom prst="rect">
            <a:avLst/>
          </a:prstGeom>
          <a:ln w="12700">
            <a:miter lim="400000"/>
          </a:ln>
        </p:spPr>
      </p:pic>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a:spLocks noGrp="1"/>
          </p:cNvSpPr>
          <p:nvPr>
            <p:ph type="title"/>
          </p:nvPr>
        </p:nvSpPr>
        <p:spPr>
          <a:xfrm>
            <a:off x="457200" y="152400"/>
            <a:ext cx="8229600" cy="1371600"/>
          </a:xfrm>
          <a:prstGeom prst="rect">
            <a:avLst/>
          </a:prstGeom>
        </p:spPr>
        <p:txBody>
          <a:bodyPr lIns="0" tIns="0" rIns="0" bIns="0">
            <a:normAutofit/>
          </a:bodyPr>
          <a:lstStyle/>
          <a:p>
            <a:pPr lvl="0">
              <a:defRPr sz="1800"/>
            </a:pPr>
            <a:r>
              <a:rPr sz="4400"/>
              <a:t>Address Verification</a:t>
            </a:r>
          </a:p>
        </p:txBody>
      </p:sp>
      <p:sp>
        <p:nvSpPr>
          <p:cNvPr id="308" name="Shape 308"/>
          <p:cNvSpPr>
            <a:spLocks noGrp="1"/>
          </p:cNvSpPr>
          <p:nvPr>
            <p:ph type="body" idx="1"/>
          </p:nvPr>
        </p:nvSpPr>
        <p:spPr>
          <a:xfrm>
            <a:off x="457200" y="1219200"/>
            <a:ext cx="3276600" cy="4648200"/>
          </a:xfrm>
          <a:prstGeom prst="rect">
            <a:avLst/>
          </a:prstGeom>
        </p:spPr>
        <p:txBody>
          <a:bodyPr lIns="0" tIns="0" rIns="0" bIns="0">
            <a:normAutofit/>
          </a:bodyPr>
          <a:lstStyle/>
          <a:p>
            <a:pPr lvl="0">
              <a:defRPr sz="1800"/>
            </a:pPr>
            <a:endParaRPr sz="3200"/>
          </a:p>
          <a:p>
            <a:pPr lvl="0">
              <a:defRPr sz="1800"/>
            </a:pPr>
            <a:r>
              <a:rPr sz="3200"/>
              <a:t>Can an offender be required to cooperate with address verification?  </a:t>
            </a:r>
            <a:r>
              <a:rPr sz="3200" u="sng"/>
              <a:t>YES.</a:t>
            </a:r>
          </a:p>
        </p:txBody>
      </p:sp>
      <p:pic>
        <p:nvPicPr>
          <p:cNvPr id="309" name="image3.jpg" descr="exposer"/>
          <p:cNvPicPr/>
          <p:nvPr/>
        </p:nvPicPr>
        <p:blipFill>
          <a:blip r:embed="rId2">
            <a:extLst/>
          </a:blip>
          <a:srcRect t="12857" r="4787"/>
          <a:stretch>
            <a:fillRect/>
          </a:stretch>
        </p:blipFill>
        <p:spPr>
          <a:xfrm>
            <a:off x="4308475" y="1295399"/>
            <a:ext cx="3894138" cy="5164734"/>
          </a:xfrm>
          <a:prstGeom prst="rect">
            <a:avLst/>
          </a:prstGeom>
          <a:ln w="12700">
            <a:miter lim="400000"/>
          </a:ln>
        </p:spPr>
      </p:pic>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p:cNvSpPr>
          <p:nvPr>
            <p:ph type="body" idx="1"/>
          </p:nvPr>
        </p:nvSpPr>
        <p:spPr>
          <a:xfrm>
            <a:off x="457200" y="1600200"/>
            <a:ext cx="8229600" cy="4267200"/>
          </a:xfrm>
          <a:prstGeom prst="rect">
            <a:avLst/>
          </a:prstGeom>
        </p:spPr>
        <p:txBody>
          <a:bodyPr lIns="0" tIns="0" rIns="0" bIns="0">
            <a:normAutofit/>
          </a:bodyPr>
          <a:lstStyle/>
          <a:p>
            <a:pPr lvl="0">
              <a:defRPr sz="1800"/>
            </a:pPr>
            <a:r>
              <a:rPr sz="3200"/>
              <a:t>Added to requirements in RCW 9A.44.130:</a:t>
            </a:r>
          </a:p>
          <a:p>
            <a:pPr marL="742950" lvl="1" indent="-285750">
              <a:spcBef>
                <a:spcPts val="600"/>
              </a:spcBef>
              <a:buClr>
                <a:srgbClr val="9999CC"/>
              </a:buClr>
              <a:defRPr sz="1800"/>
            </a:pPr>
            <a:r>
              <a:rPr sz="2800">
                <a:solidFill>
                  <a:srgbClr val="FF0000"/>
                </a:solidFill>
              </a:rPr>
              <a:t>(2)(b):  “A person may be required to update any of the information required in this subsection in conjunction with any address verification conducted by the county sheriff or as a part of any notice required by this section.”  </a:t>
            </a:r>
            <a:endParaRPr sz="2800"/>
          </a:p>
          <a:p>
            <a:pPr lvl="0">
              <a:defRPr sz="1800"/>
            </a:pPr>
            <a:r>
              <a:rPr sz="3200"/>
              <a:t>Failure to comply= FTR</a:t>
            </a:r>
          </a:p>
          <a:p>
            <a:pPr lvl="0">
              <a:defRPr sz="1800"/>
            </a:pPr>
            <a:r>
              <a:rPr sz="3200"/>
              <a:t>Add to your forms!</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Shape 313"/>
          <p:cNvSpPr>
            <a:spLocks noGrp="1"/>
          </p:cNvSpPr>
          <p:nvPr>
            <p:ph type="title"/>
          </p:nvPr>
        </p:nvSpPr>
        <p:spPr>
          <a:xfrm>
            <a:off x="2971800" y="1828800"/>
            <a:ext cx="6019800" cy="2209800"/>
          </a:xfrm>
          <a:prstGeom prst="rect">
            <a:avLst/>
          </a:prstGeom>
        </p:spPr>
        <p:txBody>
          <a:bodyPr lIns="0" tIns="0" rIns="0" bIns="0">
            <a:normAutofit/>
          </a:bodyPr>
          <a:lstStyle/>
          <a:p>
            <a:pPr lvl="0">
              <a:defRPr sz="1800">
                <a:solidFill>
                  <a:srgbClr val="000000"/>
                </a:solidFill>
              </a:defRPr>
            </a:pPr>
            <a:r>
              <a:rPr sz="5000">
                <a:solidFill>
                  <a:srgbClr val="FFFFFF"/>
                </a:solidFill>
              </a:rPr>
              <a:t>Out of State Sex Offenses</a:t>
            </a:r>
          </a:p>
        </p:txBody>
      </p:sp>
      <p:sp>
        <p:nvSpPr>
          <p:cNvPr id="314" name="Shape 314"/>
          <p:cNvSpPr>
            <a:spLocks noGrp="1"/>
          </p:cNvSpPr>
          <p:nvPr>
            <p:ph type="body" idx="1"/>
          </p:nvPr>
        </p:nvSpPr>
        <p:spPr>
          <a:xfrm>
            <a:off x="2971800" y="4267200"/>
            <a:ext cx="6019800" cy="1752600"/>
          </a:xfrm>
          <a:prstGeom prst="rect">
            <a:avLst/>
          </a:prstGeom>
        </p:spPr>
        <p:txBody>
          <a:bodyPr lIns="0" tIns="0" rIns="0" bIns="0">
            <a:normAutofit/>
          </a:bodyPr>
          <a:lstStyle/>
          <a:p>
            <a:pPr lvl="0"/>
            <a:endParaRP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hape 316"/>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Out of State Sex Offenses	</a:t>
            </a:r>
          </a:p>
        </p:txBody>
      </p:sp>
      <p:sp>
        <p:nvSpPr>
          <p:cNvPr id="317" name="Shape 317"/>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Registration:  If required to register in state of conviction, then offender is required to register here</a:t>
            </a:r>
          </a:p>
          <a:p>
            <a:pPr marL="742950" lvl="1" indent="-285750">
              <a:spcBef>
                <a:spcPts val="600"/>
              </a:spcBef>
              <a:buClr>
                <a:srgbClr val="9999CC"/>
              </a:buClr>
              <a:defRPr sz="1800"/>
            </a:pPr>
            <a:r>
              <a:rPr sz="2800"/>
              <a:t>LIFETIME REGISTRATION (9A.44.140(4))</a:t>
            </a:r>
          </a:p>
          <a:p>
            <a:pPr marL="742950" lvl="1" indent="-285750">
              <a:spcBef>
                <a:spcPts val="600"/>
              </a:spcBef>
              <a:buClr>
                <a:srgbClr val="9999CC"/>
              </a:buClr>
              <a:defRPr sz="1800"/>
            </a:pPr>
            <a:r>
              <a:rPr sz="2800"/>
              <a:t>May petition for relief of registration after 15 years  (9A.44.142(1)(c))</a:t>
            </a:r>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Shape 319"/>
          <p:cNvSpPr>
            <a:spLocks noGrp="1"/>
          </p:cNvSpPr>
          <p:nvPr>
            <p:ph type="title"/>
          </p:nvPr>
        </p:nvSpPr>
        <p:spPr>
          <a:xfrm>
            <a:off x="457200" y="457200"/>
            <a:ext cx="8229600" cy="1828800"/>
          </a:xfrm>
          <a:prstGeom prst="rect">
            <a:avLst/>
          </a:prstGeom>
        </p:spPr>
        <p:txBody>
          <a:bodyPr lIns="0" tIns="0" rIns="0" bIns="0">
            <a:normAutofit/>
          </a:bodyPr>
          <a:lstStyle/>
          <a:p>
            <a:pPr lvl="0">
              <a:defRPr sz="1800"/>
            </a:pPr>
            <a:r>
              <a:rPr sz="4400"/>
              <a:t>Administrative Relief for </a:t>
            </a:r>
            <a:br>
              <a:rPr sz="4400"/>
            </a:br>
            <a:r>
              <a:rPr sz="4400"/>
              <a:t>Out of State Sex Offenders</a:t>
            </a:r>
          </a:p>
        </p:txBody>
      </p:sp>
      <p:sp>
        <p:nvSpPr>
          <p:cNvPr id="320" name="Shape 320"/>
          <p:cNvSpPr>
            <a:spLocks noGrp="1"/>
          </p:cNvSpPr>
          <p:nvPr>
            <p:ph type="body" idx="1"/>
          </p:nvPr>
        </p:nvSpPr>
        <p:spPr>
          <a:xfrm>
            <a:off x="457200" y="2057400"/>
            <a:ext cx="8229600" cy="3810000"/>
          </a:xfrm>
          <a:prstGeom prst="rect">
            <a:avLst/>
          </a:prstGeom>
        </p:spPr>
        <p:txBody>
          <a:bodyPr lIns="0" tIns="0" rIns="0" bIns="0">
            <a:normAutofit/>
          </a:bodyPr>
          <a:lstStyle/>
          <a:p>
            <a:pPr marL="322325" lvl="0" indent="-322325" defTabSz="859536">
              <a:defRPr sz="1800"/>
            </a:pPr>
            <a:r>
              <a:rPr sz="3008"/>
              <a:t>New section added:  9A.44.141(3)</a:t>
            </a:r>
          </a:p>
          <a:p>
            <a:pPr marL="241744" lvl="0" indent="-241744" defTabSz="859536">
              <a:spcBef>
                <a:spcPts val="500"/>
              </a:spcBef>
              <a:defRPr sz="1800"/>
            </a:pPr>
            <a:r>
              <a:rPr sz="2256">
                <a:solidFill>
                  <a:srgbClr val="FF0000"/>
                </a:solidFill>
              </a:rPr>
              <a:t>(3)(a) A person who is listed in the central registry as the result of a federal or out-of-state conviction may request the county sheriff to investigate whether the person should be removed from the registry if:</a:t>
            </a:r>
          </a:p>
          <a:p>
            <a:pPr marL="660000" lvl="1" indent="-230232" defTabSz="859536">
              <a:spcBef>
                <a:spcPts val="500"/>
              </a:spcBef>
              <a:buClr>
                <a:srgbClr val="9999CC"/>
              </a:buClr>
              <a:defRPr sz="1800"/>
            </a:pPr>
            <a:r>
              <a:rPr sz="2256">
                <a:solidFill>
                  <a:srgbClr val="FF0000"/>
                </a:solidFill>
              </a:rPr>
              <a:t>(i) A court in the person’s state of conviction has made an individualized determination that the person should not be required to register; </a:t>
            </a:r>
            <a:r>
              <a:rPr sz="2256" u="sng">
                <a:solidFill>
                  <a:srgbClr val="FF0000"/>
                </a:solidFill>
              </a:rPr>
              <a:t>and</a:t>
            </a:r>
            <a:endParaRPr sz="2632"/>
          </a:p>
          <a:p>
            <a:pPr marL="660000" lvl="1" indent="-230232" defTabSz="859536">
              <a:spcBef>
                <a:spcPts val="500"/>
              </a:spcBef>
              <a:buClr>
                <a:srgbClr val="9999CC"/>
              </a:buClr>
              <a:defRPr sz="1800"/>
            </a:pPr>
            <a:r>
              <a:rPr sz="2256">
                <a:solidFill>
                  <a:srgbClr val="FF0000"/>
                </a:solidFill>
              </a:rPr>
              <a:t>(ii) The person provides proof of relief from registration to the county sheriff.</a:t>
            </a:r>
          </a:p>
        </p:txBody>
      </p:sp>
    </p:spTree>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Shape 322"/>
          <p:cNvSpPr>
            <a:spLocks noGrp="1"/>
          </p:cNvSpPr>
          <p:nvPr>
            <p:ph type="body" idx="1"/>
          </p:nvPr>
        </p:nvSpPr>
        <p:spPr>
          <a:xfrm>
            <a:off x="457200" y="1981200"/>
            <a:ext cx="8229600" cy="3886200"/>
          </a:xfrm>
          <a:prstGeom prst="rect">
            <a:avLst/>
          </a:prstGeom>
        </p:spPr>
        <p:txBody>
          <a:bodyPr lIns="0" tIns="0" rIns="0" bIns="0">
            <a:normAutofit/>
          </a:bodyPr>
          <a:lstStyle>
            <a:lvl1pPr>
              <a:defRPr>
                <a:solidFill>
                  <a:srgbClr val="FF0000"/>
                </a:solidFill>
              </a:defRPr>
            </a:lvl1pPr>
          </a:lstStyle>
          <a:p>
            <a:pPr lvl="0">
              <a:defRPr sz="1800">
                <a:solidFill>
                  <a:srgbClr val="000000"/>
                </a:solidFill>
              </a:defRPr>
            </a:pPr>
            <a:r>
              <a:rPr sz="3200">
                <a:solidFill>
                  <a:srgbClr val="FF0000"/>
                </a:solidFill>
              </a:rPr>
              <a:t>(b)  If the county sheriff determines the person has been relieved of the duty to register in his or her state of conviction, the county sheriff shall request the Washington state patrol remove the person’s name from the central registry</a:t>
            </a:r>
          </a:p>
        </p:txBody>
      </p:sp>
    </p:spTree>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hape 324"/>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In practice	</a:t>
            </a:r>
          </a:p>
        </p:txBody>
      </p:sp>
      <p:sp>
        <p:nvSpPr>
          <p:cNvPr id="325" name="Shape 325"/>
          <p:cNvSpPr>
            <a:spLocks noGrp="1"/>
          </p:cNvSpPr>
          <p:nvPr>
            <p:ph type="body" idx="1"/>
          </p:nvPr>
        </p:nvSpPr>
        <p:spPr>
          <a:xfrm>
            <a:off x="457200" y="1600200"/>
            <a:ext cx="8229600" cy="4267200"/>
          </a:xfrm>
          <a:prstGeom prst="rect">
            <a:avLst/>
          </a:prstGeom>
        </p:spPr>
        <p:txBody>
          <a:bodyPr lIns="0" tIns="0" rIns="0" bIns="0">
            <a:normAutofit/>
          </a:bodyPr>
          <a:lstStyle/>
          <a:p>
            <a:pPr marL="336042" lvl="0" indent="-336042" defTabSz="896111">
              <a:defRPr sz="1800"/>
            </a:pPr>
            <a:r>
              <a:rPr sz="3136"/>
              <a:t>Offender with out-of-state convictions must:</a:t>
            </a:r>
          </a:p>
          <a:p>
            <a:pPr marL="728091" lvl="1" indent="-280035" defTabSz="896111">
              <a:spcBef>
                <a:spcPts val="600"/>
              </a:spcBef>
              <a:buClr>
                <a:srgbClr val="9999CC"/>
              </a:buClr>
              <a:defRPr sz="1800"/>
            </a:pPr>
            <a:r>
              <a:rPr sz="2744"/>
              <a:t>Petition in WA after 15 years “in the community”  without “disqualifying offense”</a:t>
            </a:r>
          </a:p>
          <a:p>
            <a:pPr marL="728091" lvl="1" indent="-280035" defTabSz="896111">
              <a:spcBef>
                <a:spcPts val="600"/>
              </a:spcBef>
              <a:buClr>
                <a:srgbClr val="9999CC"/>
              </a:buClr>
              <a:defRPr sz="1800"/>
            </a:pPr>
            <a:r>
              <a:rPr sz="2744"/>
              <a:t>IF offender has petitioned out of state</a:t>
            </a:r>
          </a:p>
          <a:p>
            <a:pPr marL="1120140" lvl="2" indent="-224027" defTabSz="896111">
              <a:spcBef>
                <a:spcPts val="500"/>
              </a:spcBef>
              <a:defRPr sz="1800"/>
            </a:pPr>
            <a:r>
              <a:rPr sz="2352"/>
              <a:t>Their burden to alert sheriff’s office AND</a:t>
            </a:r>
          </a:p>
          <a:p>
            <a:pPr marL="1120140" lvl="2" indent="-224027" defTabSz="896111">
              <a:spcBef>
                <a:spcPts val="500"/>
              </a:spcBef>
              <a:defRPr sz="1800"/>
            </a:pPr>
            <a:r>
              <a:rPr sz="2352"/>
              <a:t>Provide proof (certified copies)</a:t>
            </a:r>
          </a:p>
          <a:p>
            <a:pPr marL="336042" lvl="0" indent="-336042" defTabSz="896111">
              <a:defRPr sz="1800"/>
            </a:pPr>
            <a:r>
              <a:rPr sz="3136"/>
              <a:t>Offenders that have had their time run in another state still have lifetime registration in WA.  Only court orders= relief in WA</a:t>
            </a:r>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a:spLocks noGrp="1"/>
          </p:cNvSpPr>
          <p:nvPr>
            <p:ph type="title"/>
          </p:nvPr>
        </p:nvSpPr>
        <p:spPr>
          <a:xfrm>
            <a:off x="2971800" y="1828800"/>
            <a:ext cx="6019800" cy="2209800"/>
          </a:xfrm>
          <a:prstGeom prst="rect">
            <a:avLst/>
          </a:prstGeom>
        </p:spPr>
        <p:txBody>
          <a:bodyPr lIns="0" tIns="0" rIns="0" bIns="0">
            <a:normAutofit/>
          </a:bodyPr>
          <a:lstStyle/>
          <a:p>
            <a:pPr lvl="0">
              <a:defRPr sz="1800">
                <a:solidFill>
                  <a:srgbClr val="000000"/>
                </a:solidFill>
              </a:defRPr>
            </a:pPr>
            <a:r>
              <a:rPr sz="5000">
                <a:solidFill>
                  <a:srgbClr val="FFFFFF"/>
                </a:solidFill>
              </a:rPr>
              <a:t>Relief of Registration</a:t>
            </a:r>
          </a:p>
        </p:txBody>
      </p:sp>
      <p:sp>
        <p:nvSpPr>
          <p:cNvPr id="328" name="Shape 328"/>
          <p:cNvSpPr>
            <a:spLocks noGrp="1"/>
          </p:cNvSpPr>
          <p:nvPr>
            <p:ph type="body" idx="1"/>
          </p:nvPr>
        </p:nvSpPr>
        <p:spPr>
          <a:xfrm>
            <a:off x="2971800" y="4267200"/>
            <a:ext cx="6019800" cy="1752600"/>
          </a:xfrm>
          <a:prstGeom prst="rect">
            <a:avLst/>
          </a:prstGeom>
        </p:spPr>
        <p:txBody>
          <a:bodyPr lIns="0" tIns="0" rIns="0" bIns="0">
            <a:normAutofit/>
          </a:bodyPr>
          <a:lstStyle/>
          <a:p>
            <a:pPr lvl="0">
              <a:defRPr sz="1800"/>
            </a:pPr>
            <a:r>
              <a:rPr sz="3400"/>
              <a:t>RCW 9A.44.140-.143</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Recap of 2010 Changes</a:t>
            </a:r>
          </a:p>
        </p:txBody>
      </p:sp>
      <p:sp>
        <p:nvSpPr>
          <p:cNvPr id="93" name="Shape 93"/>
          <p:cNvSpPr>
            <a:spLocks noGrp="1"/>
          </p:cNvSpPr>
          <p:nvPr>
            <p:ph type="body" idx="1"/>
          </p:nvPr>
        </p:nvSpPr>
        <p:spPr>
          <a:xfrm>
            <a:off x="457200" y="1981200"/>
            <a:ext cx="8229600" cy="3886200"/>
          </a:xfrm>
          <a:prstGeom prst="rect">
            <a:avLst/>
          </a:prstGeom>
        </p:spPr>
        <p:txBody>
          <a:bodyPr lIns="0" tIns="0" rIns="0" bIns="0">
            <a:normAutofit/>
          </a:bodyPr>
          <a:lstStyle/>
          <a:p>
            <a:pPr marL="329184" lvl="0" indent="-329184" defTabSz="877823">
              <a:defRPr sz="1800"/>
            </a:pPr>
            <a:r>
              <a:rPr sz="3072"/>
              <a:t>New definition- Disqualifying Offenses</a:t>
            </a:r>
          </a:p>
          <a:p>
            <a:pPr marL="329184" lvl="0" indent="-329184" defTabSz="877823">
              <a:defRPr sz="1800"/>
            </a:pPr>
            <a:r>
              <a:rPr sz="3072"/>
              <a:t>Some parts of .130 were just moved to the definitional section or are a clarification</a:t>
            </a:r>
          </a:p>
          <a:p>
            <a:pPr marL="713231" lvl="1" indent="-274320" defTabSz="877823">
              <a:spcBef>
                <a:spcPts val="600"/>
              </a:spcBef>
              <a:buClr>
                <a:srgbClr val="9999CC"/>
              </a:buClr>
              <a:defRPr sz="1800"/>
            </a:pPr>
            <a:r>
              <a:rPr sz="2688"/>
              <a:t>“In the community”</a:t>
            </a:r>
          </a:p>
          <a:p>
            <a:pPr marL="713231" lvl="1" indent="-274320" defTabSz="877823">
              <a:spcBef>
                <a:spcPts val="600"/>
              </a:spcBef>
              <a:buClr>
                <a:srgbClr val="9999CC"/>
              </a:buClr>
              <a:defRPr sz="1800"/>
            </a:pPr>
            <a:r>
              <a:rPr sz="2688"/>
              <a:t>“Sex offense”</a:t>
            </a:r>
          </a:p>
          <a:p>
            <a:pPr marL="713231" lvl="1" indent="-274320" defTabSz="877823">
              <a:spcBef>
                <a:spcPts val="600"/>
              </a:spcBef>
              <a:buClr>
                <a:srgbClr val="9999CC"/>
              </a:buClr>
              <a:defRPr sz="1800"/>
            </a:pPr>
            <a:r>
              <a:rPr sz="2688"/>
              <a:t>“Fixed residence” (later changed in 2011)</a:t>
            </a:r>
          </a:p>
          <a:p>
            <a:pPr marL="713231" lvl="1" indent="-274320" defTabSz="877823">
              <a:spcBef>
                <a:spcPts val="600"/>
              </a:spcBef>
              <a:buClr>
                <a:srgbClr val="9999CC"/>
              </a:buClr>
              <a:defRPr sz="1800"/>
            </a:pPr>
            <a:r>
              <a:rPr sz="2688"/>
              <a:t>“Lacks a fixed residence” (later changed in 2011)</a:t>
            </a:r>
          </a:p>
        </p:txBody>
      </p:sp>
    </p:spTree>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Shape 330"/>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Administrative Relief of Duty to Register-  RCW 9A.44.141</a:t>
            </a:r>
          </a:p>
        </p:txBody>
      </p:sp>
      <p:sp>
        <p:nvSpPr>
          <p:cNvPr id="331" name="Shape 331"/>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Check for:</a:t>
            </a:r>
          </a:p>
          <a:p>
            <a:pPr marL="742950" lvl="1" indent="-285750">
              <a:spcBef>
                <a:spcPts val="600"/>
              </a:spcBef>
              <a:buClr>
                <a:srgbClr val="9999CC"/>
              </a:buClr>
              <a:defRPr sz="1800"/>
            </a:pPr>
            <a:r>
              <a:rPr sz="2800"/>
              <a:t>Spent requisite time in the community</a:t>
            </a:r>
          </a:p>
          <a:p>
            <a:pPr marL="742950" lvl="1" indent="-285750">
              <a:spcBef>
                <a:spcPts val="600"/>
              </a:spcBef>
              <a:buClr>
                <a:srgbClr val="9999CC"/>
              </a:buClr>
              <a:defRPr sz="1800"/>
            </a:pPr>
            <a:r>
              <a:rPr sz="2800"/>
              <a:t>No disqualifying offenses</a:t>
            </a:r>
          </a:p>
          <a:p>
            <a:pPr marL="742950" lvl="1" indent="-285750">
              <a:spcBef>
                <a:spcPts val="600"/>
              </a:spcBef>
              <a:buClr>
                <a:srgbClr val="9999CC"/>
              </a:buClr>
              <a:defRPr sz="1800"/>
            </a:pPr>
            <a:r>
              <a:rPr sz="2800"/>
              <a:t>But also….</a:t>
            </a:r>
          </a:p>
          <a:p>
            <a:pPr marL="1143000" lvl="2" indent="-228600">
              <a:spcBef>
                <a:spcPts val="500"/>
              </a:spcBef>
              <a:defRPr sz="1800"/>
            </a:pPr>
            <a:r>
              <a:rPr sz="2400"/>
              <a:t>Not an SVP</a:t>
            </a:r>
          </a:p>
          <a:p>
            <a:pPr marL="1143000" lvl="2" indent="-228600">
              <a:spcBef>
                <a:spcPts val="500"/>
              </a:spcBef>
              <a:defRPr sz="1800"/>
            </a:pPr>
            <a:r>
              <a:rPr sz="2400"/>
              <a:t>No prior sex or kidnapping offenses</a:t>
            </a:r>
          </a:p>
          <a:p>
            <a:pPr marL="1143000" lvl="2" indent="-228600">
              <a:spcBef>
                <a:spcPts val="500"/>
              </a:spcBef>
              <a:defRPr sz="1800"/>
            </a:pPr>
            <a:r>
              <a:rPr sz="2400"/>
              <a:t>Not an aggravated offense</a:t>
            </a:r>
          </a:p>
        </p:txBody>
      </p:sp>
    </p:spTree>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Shape 333"/>
          <p:cNvSpPr>
            <a:spLocks noGrp="1"/>
          </p:cNvSpPr>
          <p:nvPr>
            <p:ph type="title" idx="4294967295"/>
          </p:nvPr>
        </p:nvSpPr>
        <p:spPr>
          <a:xfrm>
            <a:off x="457200" y="457200"/>
            <a:ext cx="8229600" cy="1371600"/>
          </a:xfrm>
          <a:prstGeom prst="rect">
            <a:avLst/>
          </a:prstGeom>
        </p:spPr>
        <p:txBody>
          <a:bodyPr lIns="0" tIns="0" rIns="0" bIns="0">
            <a:normAutofit/>
          </a:bodyPr>
          <a:lstStyle/>
          <a:p>
            <a:pPr lvl="0">
              <a:defRPr sz="1800"/>
            </a:pPr>
            <a:r>
              <a:rPr sz="4400"/>
              <a:t>2010- “Disqualifying Offense”</a:t>
            </a:r>
          </a:p>
        </p:txBody>
      </p:sp>
      <p:sp>
        <p:nvSpPr>
          <p:cNvPr id="334" name="Shape 334"/>
          <p:cNvSpPr>
            <a:spLocks noGrp="1"/>
          </p:cNvSpPr>
          <p:nvPr>
            <p:ph type="body" idx="4294967295"/>
          </p:nvPr>
        </p:nvSpPr>
        <p:spPr>
          <a:xfrm>
            <a:off x="457200" y="1676400"/>
            <a:ext cx="8229600" cy="3886200"/>
          </a:xfrm>
          <a:prstGeom prst="rect">
            <a:avLst/>
          </a:prstGeom>
        </p:spPr>
        <p:txBody>
          <a:bodyPr lIns="0" tIns="0" rIns="0" bIns="0">
            <a:normAutofit/>
          </a:bodyPr>
          <a:lstStyle/>
          <a:p>
            <a:pPr marL="285035" lvl="0" indent="-285035" defTabSz="868680">
              <a:lnSpc>
                <a:spcPct val="80000"/>
              </a:lnSpc>
              <a:spcBef>
                <a:spcPts val="600"/>
              </a:spcBef>
              <a:defRPr sz="1800"/>
            </a:pPr>
            <a:r>
              <a:rPr sz="2660"/>
              <a:t>Felony</a:t>
            </a:r>
          </a:p>
          <a:p>
            <a:pPr marL="285035" lvl="0" indent="-285035" defTabSz="868680">
              <a:lnSpc>
                <a:spcPct val="80000"/>
              </a:lnSpc>
              <a:spcBef>
                <a:spcPts val="600"/>
              </a:spcBef>
              <a:defRPr sz="1800"/>
            </a:pPr>
            <a:r>
              <a:rPr sz="2660"/>
              <a:t>Sex offense (using registration definition-9A.44.128)</a:t>
            </a:r>
          </a:p>
          <a:p>
            <a:pPr marL="285035" lvl="0" indent="-285035" defTabSz="868680">
              <a:lnSpc>
                <a:spcPct val="80000"/>
              </a:lnSpc>
              <a:spcBef>
                <a:spcPts val="600"/>
              </a:spcBef>
              <a:defRPr sz="1800"/>
            </a:pPr>
            <a:r>
              <a:rPr sz="2660"/>
              <a:t>Crime against children or persons as defined by RCW 43.43.830(5) and 9.94A.411(2)(a)</a:t>
            </a:r>
          </a:p>
          <a:p>
            <a:pPr marL="285035" lvl="0" indent="-285035" defTabSz="868680">
              <a:lnSpc>
                <a:spcPct val="80000"/>
              </a:lnSpc>
              <a:spcBef>
                <a:spcPts val="600"/>
              </a:spcBef>
              <a:defRPr sz="1800"/>
            </a:pPr>
            <a:r>
              <a:rPr sz="2660"/>
              <a:t>An offense with a domestic violence designation as provided in RCW 10.99.020</a:t>
            </a:r>
          </a:p>
          <a:p>
            <a:pPr marL="285035" lvl="0" indent="-285035" defTabSz="868680">
              <a:lnSpc>
                <a:spcPct val="80000"/>
              </a:lnSpc>
              <a:spcBef>
                <a:spcPts val="600"/>
              </a:spcBef>
              <a:defRPr sz="1800"/>
            </a:pPr>
            <a:r>
              <a:rPr sz="2660"/>
              <a:t>Permitting Commercial Sexual Abuse of a Minor (9.68A.103)</a:t>
            </a:r>
          </a:p>
          <a:p>
            <a:pPr marL="285035" lvl="0" indent="-285035" defTabSz="868680">
              <a:lnSpc>
                <a:spcPct val="80000"/>
              </a:lnSpc>
              <a:spcBef>
                <a:spcPts val="600"/>
              </a:spcBef>
              <a:defRPr sz="1800"/>
            </a:pPr>
            <a:r>
              <a:rPr sz="2660"/>
              <a:t>Any violation of 9A.88</a:t>
            </a:r>
          </a:p>
          <a:p>
            <a:pPr marL="325754" lvl="0" indent="-325754" defTabSz="868680">
              <a:lnSpc>
                <a:spcPct val="80000"/>
              </a:lnSpc>
              <a:spcBef>
                <a:spcPts val="600"/>
              </a:spcBef>
              <a:buSzTx/>
              <a:buNone/>
              <a:defRPr sz="1800"/>
            </a:pPr>
            <a:r>
              <a:rPr sz="2660"/>
              <a:t>	(Indecent Exposure, Prostitution crimes)</a:t>
            </a:r>
          </a:p>
        </p:txBody>
      </p:sp>
    </p:spTree>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Shape 336"/>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2011-  “In the Community”	</a:t>
            </a:r>
          </a:p>
        </p:txBody>
      </p:sp>
      <p:sp>
        <p:nvSpPr>
          <p:cNvPr id="337" name="Shape 337"/>
          <p:cNvSpPr>
            <a:spLocks noGrp="1"/>
          </p:cNvSpPr>
          <p:nvPr>
            <p:ph type="body" idx="1"/>
          </p:nvPr>
        </p:nvSpPr>
        <p:spPr>
          <a:xfrm>
            <a:off x="457200" y="1981200"/>
            <a:ext cx="8229600" cy="3886200"/>
          </a:xfrm>
          <a:prstGeom prst="rect">
            <a:avLst/>
          </a:prstGeom>
        </p:spPr>
        <p:txBody>
          <a:bodyPr lIns="0" tIns="0" rIns="0" bIns="0">
            <a:normAutofit/>
          </a:bodyPr>
          <a:lstStyle/>
          <a:p>
            <a:pPr marL="312039" lvl="0" indent="-312039" defTabSz="832104">
              <a:spcBef>
                <a:spcPts val="600"/>
              </a:spcBef>
              <a:defRPr sz="1800"/>
            </a:pPr>
            <a:r>
              <a:rPr sz="2912"/>
              <a:t>Lots of questions about what “in the community” meant</a:t>
            </a:r>
          </a:p>
          <a:p>
            <a:pPr marL="312039" lvl="0" indent="-312039" defTabSz="832104">
              <a:spcBef>
                <a:spcPts val="600"/>
              </a:spcBef>
              <a:defRPr sz="1800"/>
            </a:pPr>
            <a:r>
              <a:rPr sz="2912"/>
              <a:t>In this county?  This state?  This country?</a:t>
            </a:r>
          </a:p>
          <a:p>
            <a:pPr marL="312039" lvl="0" indent="-312039" defTabSz="832104">
              <a:spcBef>
                <a:spcPts val="600"/>
              </a:spcBef>
              <a:defRPr sz="1800"/>
            </a:pPr>
            <a:r>
              <a:rPr sz="2912"/>
              <a:t>What if you went to jail for DUI?</a:t>
            </a:r>
          </a:p>
          <a:p>
            <a:pPr marL="312039" lvl="0" indent="-312039" defTabSz="832104">
              <a:spcBef>
                <a:spcPts val="600"/>
              </a:spcBef>
              <a:defRPr sz="1800"/>
            </a:pPr>
            <a:endParaRPr sz="2912"/>
          </a:p>
          <a:p>
            <a:pPr marL="312039" lvl="0" indent="-312039" defTabSz="832104">
              <a:spcBef>
                <a:spcPts val="600"/>
              </a:spcBef>
              <a:defRPr sz="1800"/>
            </a:pPr>
            <a:r>
              <a:rPr sz="2912"/>
              <a:t>9A.44.128:  “In the community” means residing </a:t>
            </a:r>
            <a:r>
              <a:rPr sz="2912">
                <a:solidFill>
                  <a:srgbClr val="FF0000"/>
                </a:solidFill>
              </a:rPr>
              <a:t>outside of confinement or incarceration for a disqualifying offense.</a:t>
            </a:r>
          </a:p>
        </p:txBody>
      </p:sp>
    </p:spTree>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 name="Shape 339"/>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Disqualifying Offense Examples</a:t>
            </a:r>
          </a:p>
        </p:txBody>
      </p:sp>
      <p:sp>
        <p:nvSpPr>
          <p:cNvPr id="340" name="Shape 340"/>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4 types of FAQ:</a:t>
            </a:r>
          </a:p>
          <a:p>
            <a:pPr marL="742950" lvl="1" indent="-285750">
              <a:spcBef>
                <a:spcPts val="600"/>
              </a:spcBef>
              <a:buClr>
                <a:srgbClr val="9999CC"/>
              </a:buClr>
              <a:defRPr sz="1800"/>
            </a:pPr>
            <a:r>
              <a:rPr sz="2800"/>
              <a:t>Confinement on a non-disqualifying offense</a:t>
            </a:r>
          </a:p>
          <a:p>
            <a:pPr marL="742950" lvl="1" indent="-285750">
              <a:spcBef>
                <a:spcPts val="600"/>
              </a:spcBef>
              <a:buClr>
                <a:srgbClr val="9999CC"/>
              </a:buClr>
              <a:defRPr sz="1800"/>
            </a:pPr>
            <a:r>
              <a:rPr sz="2800"/>
              <a:t>Conviction for Att. FTR</a:t>
            </a:r>
          </a:p>
          <a:p>
            <a:pPr marL="742950" lvl="1" indent="-285750">
              <a:spcBef>
                <a:spcPts val="600"/>
              </a:spcBef>
              <a:buClr>
                <a:srgbClr val="9999CC"/>
              </a:buClr>
              <a:defRPr sz="1800"/>
            </a:pPr>
            <a:r>
              <a:rPr sz="2800"/>
              <a:t>Conviction for FTR Gross Misdemeanor</a:t>
            </a:r>
          </a:p>
          <a:p>
            <a:pPr marL="742950" lvl="1" indent="-285750">
              <a:spcBef>
                <a:spcPts val="600"/>
              </a:spcBef>
              <a:buClr>
                <a:srgbClr val="9999CC"/>
              </a:buClr>
              <a:defRPr sz="1800"/>
            </a:pPr>
            <a:r>
              <a:rPr sz="2800"/>
              <a:t>Warrants and non-compliance with registration</a:t>
            </a:r>
          </a:p>
        </p:txBody>
      </p:sp>
    </p:spTree>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Shape 342"/>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Confinement for </a:t>
            </a:r>
            <a:br>
              <a:rPr sz="4400"/>
            </a:br>
            <a:r>
              <a:rPr sz="4400"/>
              <a:t>Non-Disqualifying Offense	</a:t>
            </a:r>
          </a:p>
        </p:txBody>
      </p:sp>
      <p:sp>
        <p:nvSpPr>
          <p:cNvPr id="343" name="Shape 343"/>
          <p:cNvSpPr>
            <a:spLocks noGrp="1"/>
          </p:cNvSpPr>
          <p:nvPr>
            <p:ph type="body" idx="1"/>
          </p:nvPr>
        </p:nvSpPr>
        <p:spPr>
          <a:xfrm>
            <a:off x="457200" y="1981200"/>
            <a:ext cx="8229600" cy="3886200"/>
          </a:xfrm>
          <a:prstGeom prst="rect">
            <a:avLst/>
          </a:prstGeom>
        </p:spPr>
        <p:txBody>
          <a:bodyPr lIns="0" tIns="0" rIns="0" bIns="0">
            <a:normAutofit/>
          </a:bodyPr>
          <a:lstStyle/>
          <a:p>
            <a:pPr marL="312039" lvl="0" indent="-312039" defTabSz="832104">
              <a:spcBef>
                <a:spcPts val="600"/>
              </a:spcBef>
              <a:defRPr sz="1800"/>
            </a:pPr>
            <a:r>
              <a:rPr sz="2912"/>
              <a:t>D convicted of CMIP in 2000.  10 year registration period. </a:t>
            </a:r>
          </a:p>
          <a:p>
            <a:pPr marL="312039" lvl="0" indent="-312039" defTabSz="832104">
              <a:spcBef>
                <a:spcPts val="600"/>
              </a:spcBef>
              <a:defRPr sz="1800"/>
            </a:pPr>
            <a:r>
              <a:rPr sz="2912"/>
              <a:t>He was released at sentencing- Jan. 2000 </a:t>
            </a:r>
          </a:p>
          <a:p>
            <a:pPr marL="312039" lvl="0" indent="-312039" defTabSz="832104">
              <a:spcBef>
                <a:spcPts val="600"/>
              </a:spcBef>
              <a:defRPr sz="1800"/>
            </a:pPr>
            <a:r>
              <a:rPr sz="2912"/>
              <a:t>He has since been convicted of DUI in 2005 and spent one year incarcerated.</a:t>
            </a:r>
          </a:p>
          <a:p>
            <a:pPr marL="312039" lvl="0" indent="-312039" defTabSz="832104">
              <a:spcBef>
                <a:spcPts val="600"/>
              </a:spcBef>
              <a:defRPr sz="1800"/>
            </a:pPr>
            <a:r>
              <a:rPr sz="2912"/>
              <a:t>Does his period of registration end in January 2010.</a:t>
            </a:r>
          </a:p>
          <a:p>
            <a:pPr marL="312039" lvl="0" indent="-312039" defTabSz="832104">
              <a:spcBef>
                <a:spcPts val="600"/>
              </a:spcBef>
              <a:defRPr sz="1800"/>
            </a:pPr>
            <a:r>
              <a:rPr sz="2912"/>
              <a:t>Yes.</a:t>
            </a:r>
          </a:p>
        </p:txBody>
      </p:sp>
    </p:spTree>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Shape 345"/>
          <p:cNvSpPr>
            <a:spLocks noGrp="1"/>
          </p:cNvSpPr>
          <p:nvPr>
            <p:ph type="title"/>
          </p:nvPr>
        </p:nvSpPr>
        <p:spPr>
          <a:xfrm>
            <a:off x="457200" y="457200"/>
            <a:ext cx="8458200" cy="1371600"/>
          </a:xfrm>
          <a:prstGeom prst="rect">
            <a:avLst/>
          </a:prstGeom>
        </p:spPr>
        <p:txBody>
          <a:bodyPr lIns="0" tIns="0" rIns="0" bIns="0">
            <a:normAutofit/>
          </a:bodyPr>
          <a:lstStyle/>
          <a:p>
            <a:pPr lvl="0">
              <a:defRPr sz="1800"/>
            </a:pPr>
            <a:r>
              <a:rPr sz="4400"/>
              <a:t>Conviction for Att. FTR </a:t>
            </a:r>
            <a:br>
              <a:rPr sz="4400"/>
            </a:br>
            <a:r>
              <a:rPr sz="4400"/>
              <a:t>(Gross Misdemeanor)</a:t>
            </a:r>
          </a:p>
        </p:txBody>
      </p:sp>
      <p:sp>
        <p:nvSpPr>
          <p:cNvPr id="346" name="Shape 346"/>
          <p:cNvSpPr>
            <a:spLocks noGrp="1"/>
          </p:cNvSpPr>
          <p:nvPr>
            <p:ph type="body" idx="1"/>
          </p:nvPr>
        </p:nvSpPr>
        <p:spPr>
          <a:xfrm>
            <a:off x="457200" y="1981200"/>
            <a:ext cx="8229600" cy="3886200"/>
          </a:xfrm>
          <a:prstGeom prst="rect">
            <a:avLst/>
          </a:prstGeom>
        </p:spPr>
        <p:txBody>
          <a:bodyPr lIns="0" tIns="0" rIns="0" bIns="0">
            <a:normAutofit/>
          </a:bodyPr>
          <a:lstStyle/>
          <a:p>
            <a:pPr marL="312039" lvl="0" indent="-312039" defTabSz="832104">
              <a:spcBef>
                <a:spcPts val="600"/>
              </a:spcBef>
              <a:defRPr sz="1800"/>
            </a:pPr>
            <a:r>
              <a:rPr sz="2912"/>
              <a:t>D convicted of Rape 3 in 2000.  10 year registration period. </a:t>
            </a:r>
          </a:p>
          <a:p>
            <a:pPr marL="312039" lvl="0" indent="-312039" defTabSz="832104">
              <a:spcBef>
                <a:spcPts val="600"/>
              </a:spcBef>
              <a:defRPr sz="1800"/>
            </a:pPr>
            <a:r>
              <a:rPr sz="2912"/>
              <a:t>He was released Jan. 2001. </a:t>
            </a:r>
          </a:p>
          <a:p>
            <a:pPr marL="312039" lvl="0" indent="-312039" defTabSz="832104">
              <a:spcBef>
                <a:spcPts val="600"/>
              </a:spcBef>
              <a:defRPr sz="1800"/>
            </a:pPr>
            <a:r>
              <a:rPr sz="2912"/>
              <a:t>He has since been convicted of Att. FTR in 2009 (gross misd.)</a:t>
            </a:r>
          </a:p>
          <a:p>
            <a:pPr marL="312039" lvl="0" indent="-312039" defTabSz="832104">
              <a:spcBef>
                <a:spcPts val="600"/>
              </a:spcBef>
              <a:defRPr sz="1800"/>
            </a:pPr>
            <a:r>
              <a:rPr sz="2912"/>
              <a:t>Does his period of registration end in January 2011.</a:t>
            </a:r>
          </a:p>
          <a:p>
            <a:pPr marL="312039" lvl="0" indent="-312039" defTabSz="832104">
              <a:spcBef>
                <a:spcPts val="600"/>
              </a:spcBef>
              <a:defRPr sz="1800"/>
            </a:pPr>
            <a:r>
              <a:rPr sz="2912"/>
              <a:t>Yes.</a:t>
            </a:r>
          </a:p>
        </p:txBody>
      </p:sp>
    </p:spTree>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Shape 348"/>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Conviction for Gross Misdemeanor FTR</a:t>
            </a:r>
          </a:p>
        </p:txBody>
      </p:sp>
      <p:sp>
        <p:nvSpPr>
          <p:cNvPr id="349" name="Shape 349"/>
          <p:cNvSpPr>
            <a:spLocks noGrp="1"/>
          </p:cNvSpPr>
          <p:nvPr>
            <p:ph type="body" idx="1"/>
          </p:nvPr>
        </p:nvSpPr>
        <p:spPr>
          <a:xfrm>
            <a:off x="457200" y="1981200"/>
            <a:ext cx="8229600" cy="3886200"/>
          </a:xfrm>
          <a:prstGeom prst="rect">
            <a:avLst/>
          </a:prstGeom>
        </p:spPr>
        <p:txBody>
          <a:bodyPr lIns="0" tIns="0" rIns="0" bIns="0">
            <a:normAutofit/>
          </a:bodyPr>
          <a:lstStyle/>
          <a:p>
            <a:pPr marL="312039" lvl="0" indent="-312039" defTabSz="832104">
              <a:spcBef>
                <a:spcPts val="600"/>
              </a:spcBef>
              <a:defRPr sz="1800"/>
            </a:pPr>
            <a:r>
              <a:rPr sz="2912"/>
              <a:t>D convicted of CMIP in 2000.  10 year registration period.</a:t>
            </a:r>
          </a:p>
          <a:p>
            <a:pPr marL="312039" lvl="0" indent="-312039" defTabSz="832104">
              <a:spcBef>
                <a:spcPts val="600"/>
              </a:spcBef>
              <a:defRPr sz="1800"/>
            </a:pPr>
            <a:r>
              <a:rPr sz="2912"/>
              <a:t>He was released June 2000. </a:t>
            </a:r>
          </a:p>
          <a:p>
            <a:pPr marL="312039" lvl="0" indent="-312039" defTabSz="832104">
              <a:spcBef>
                <a:spcPts val="600"/>
              </a:spcBef>
              <a:defRPr sz="1800"/>
            </a:pPr>
            <a:r>
              <a:rPr sz="2912"/>
              <a:t>He has been convicted of Gross Misd. FTR every year since his release.</a:t>
            </a:r>
          </a:p>
          <a:p>
            <a:pPr marL="312039" lvl="0" indent="-312039" defTabSz="832104">
              <a:spcBef>
                <a:spcPts val="600"/>
              </a:spcBef>
              <a:defRPr sz="1800"/>
            </a:pPr>
            <a:r>
              <a:rPr sz="2912"/>
              <a:t>Does his period of registration end in June 2010?</a:t>
            </a:r>
          </a:p>
          <a:p>
            <a:pPr marL="312039" lvl="0" indent="-312039" defTabSz="832104">
              <a:spcBef>
                <a:spcPts val="600"/>
              </a:spcBef>
              <a:defRPr sz="1800"/>
            </a:pPr>
            <a:r>
              <a:rPr sz="2912"/>
              <a:t>Yes.</a:t>
            </a:r>
          </a:p>
        </p:txBody>
      </p:sp>
    </p:spTree>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 name="Shape 351"/>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Warrants and Non-compliance with Registration	</a:t>
            </a:r>
          </a:p>
        </p:txBody>
      </p:sp>
      <p:sp>
        <p:nvSpPr>
          <p:cNvPr id="352" name="Shape 352"/>
          <p:cNvSpPr>
            <a:spLocks noGrp="1"/>
          </p:cNvSpPr>
          <p:nvPr>
            <p:ph type="body" idx="1"/>
          </p:nvPr>
        </p:nvSpPr>
        <p:spPr>
          <a:xfrm>
            <a:off x="457200" y="1981200"/>
            <a:ext cx="8229600" cy="4419600"/>
          </a:xfrm>
          <a:prstGeom prst="rect">
            <a:avLst/>
          </a:prstGeom>
        </p:spPr>
        <p:txBody>
          <a:bodyPr lIns="0" tIns="0" rIns="0" bIns="0">
            <a:normAutofit/>
          </a:bodyPr>
          <a:lstStyle/>
          <a:p>
            <a:pPr marL="300037" lvl="0" indent="-300037">
              <a:spcBef>
                <a:spcPts val="600"/>
              </a:spcBef>
              <a:defRPr sz="1800"/>
            </a:pPr>
            <a:r>
              <a:rPr sz="2800" dirty="0"/>
              <a:t>D convicted of Class B sex offense- 15 year registration period.</a:t>
            </a:r>
          </a:p>
          <a:p>
            <a:pPr marL="300037" lvl="0" indent="-300037">
              <a:spcBef>
                <a:spcPts val="600"/>
              </a:spcBef>
              <a:defRPr sz="1800"/>
            </a:pPr>
            <a:r>
              <a:rPr sz="2800" dirty="0"/>
              <a:t>He was released from prison June 1995. </a:t>
            </a:r>
          </a:p>
          <a:p>
            <a:pPr marL="300037" lvl="0" indent="-300037">
              <a:spcBef>
                <a:spcPts val="600"/>
              </a:spcBef>
              <a:defRPr sz="1800"/>
            </a:pPr>
            <a:r>
              <a:rPr sz="2800" dirty="0"/>
              <a:t>State filed charges for FTR in 1998. </a:t>
            </a:r>
          </a:p>
          <a:p>
            <a:pPr marL="300037" lvl="0" indent="-300037">
              <a:spcBef>
                <a:spcPts val="600"/>
              </a:spcBef>
              <a:defRPr sz="1800"/>
            </a:pPr>
            <a:r>
              <a:rPr sz="2800" dirty="0"/>
              <a:t>Warrant has been outstanding since 1998.</a:t>
            </a:r>
          </a:p>
          <a:p>
            <a:pPr marL="300037" lvl="0" indent="-300037">
              <a:spcBef>
                <a:spcPts val="600"/>
              </a:spcBef>
              <a:defRPr sz="1800"/>
            </a:pPr>
            <a:r>
              <a:rPr sz="2800" dirty="0"/>
              <a:t>No other criminal convictions; has been out of compliance with registration since 1998.</a:t>
            </a:r>
          </a:p>
          <a:p>
            <a:pPr marL="300037" lvl="0" indent="-300037">
              <a:spcBef>
                <a:spcPts val="600"/>
              </a:spcBef>
              <a:defRPr sz="1800"/>
            </a:pPr>
            <a:r>
              <a:rPr sz="2800" dirty="0"/>
              <a:t>Does his period of registration end in June 2010?</a:t>
            </a:r>
          </a:p>
          <a:p>
            <a:pPr marL="300037" lvl="0" indent="-300037">
              <a:spcBef>
                <a:spcPts val="600"/>
              </a:spcBef>
              <a:defRPr sz="1800"/>
            </a:pPr>
            <a:r>
              <a:rPr sz="2800" dirty="0"/>
              <a:t>Yes.</a:t>
            </a:r>
          </a:p>
        </p:txBody>
      </p:sp>
    </p:spTree>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Example continued</a:t>
            </a:r>
          </a:p>
        </p:txBody>
      </p:sp>
      <p:sp>
        <p:nvSpPr>
          <p:cNvPr id="355" name="Shape 355"/>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Can the State still prosecute?  YES</a:t>
            </a:r>
          </a:p>
          <a:p>
            <a:pPr lvl="0">
              <a:defRPr sz="1800"/>
            </a:pPr>
            <a:r>
              <a:rPr sz="3200"/>
              <a:t>Will the conviction restart registration time?  Only if it has it’s own registration time</a:t>
            </a:r>
          </a:p>
          <a:p>
            <a:pPr marL="742950" lvl="1" indent="-285750">
              <a:spcBef>
                <a:spcPts val="600"/>
              </a:spcBef>
              <a:buClr>
                <a:srgbClr val="9999CC"/>
              </a:buClr>
              <a:defRPr sz="1800"/>
            </a:pPr>
            <a:r>
              <a:rPr sz="2800"/>
              <a:t>2</a:t>
            </a:r>
            <a:r>
              <a:rPr sz="2800" baseline="30000"/>
              <a:t>nd</a:t>
            </a:r>
            <a:r>
              <a:rPr sz="2800"/>
              <a:t> Felony FTR+</a:t>
            </a:r>
          </a:p>
          <a:p>
            <a:pPr lvl="0">
              <a:defRPr sz="1800"/>
            </a:pPr>
            <a:r>
              <a:rPr sz="3200"/>
              <a:t>1</a:t>
            </a:r>
            <a:r>
              <a:rPr sz="3200" baseline="30000"/>
              <a:t>st</a:t>
            </a:r>
            <a:r>
              <a:rPr sz="3200"/>
              <a:t> time felony FTR will not restart time</a:t>
            </a:r>
          </a:p>
        </p:txBody>
      </p:sp>
    </p:spTree>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Shape 357"/>
          <p:cNvSpPr>
            <a:spLocks noGrp="1"/>
          </p:cNvSpPr>
          <p:nvPr>
            <p:ph type="title"/>
          </p:nvPr>
        </p:nvSpPr>
        <p:spPr>
          <a:xfrm>
            <a:off x="2971800" y="1828800"/>
            <a:ext cx="6019800" cy="2209800"/>
          </a:xfrm>
          <a:prstGeom prst="rect">
            <a:avLst/>
          </a:prstGeom>
        </p:spPr>
        <p:txBody>
          <a:bodyPr lIns="0" tIns="0" rIns="0" bIns="0">
            <a:normAutofit/>
          </a:bodyPr>
          <a:lstStyle/>
          <a:p>
            <a:pPr lvl="0">
              <a:defRPr sz="1800">
                <a:solidFill>
                  <a:srgbClr val="000000"/>
                </a:solidFill>
              </a:defRPr>
            </a:pPr>
            <a:r>
              <a:rPr sz="5000">
                <a:solidFill>
                  <a:srgbClr val="FFFFFF"/>
                </a:solidFill>
              </a:rPr>
              <a:t>Case Law Update</a:t>
            </a:r>
          </a:p>
        </p:txBody>
      </p:sp>
      <p:sp>
        <p:nvSpPr>
          <p:cNvPr id="358" name="Shape 358"/>
          <p:cNvSpPr>
            <a:spLocks noGrp="1"/>
          </p:cNvSpPr>
          <p:nvPr>
            <p:ph type="body" idx="1"/>
          </p:nvPr>
        </p:nvSpPr>
        <p:spPr>
          <a:xfrm>
            <a:off x="2971800" y="4267200"/>
            <a:ext cx="6019800" cy="1752600"/>
          </a:xfrm>
          <a:prstGeom prst="rect">
            <a:avLst/>
          </a:prstGeom>
        </p:spPr>
        <p:txBody>
          <a:bodyPr lIns="0" tIns="0" rIns="0" bIns="0">
            <a:normAutofit/>
          </a:bodyPr>
          <a:lstStyle/>
          <a:p>
            <a:pPr lvl="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2971800" y="1828800"/>
            <a:ext cx="6019800" cy="2209800"/>
          </a:xfrm>
          <a:prstGeom prst="rect">
            <a:avLst/>
          </a:prstGeom>
        </p:spPr>
        <p:txBody>
          <a:bodyPr lIns="0" tIns="0" rIns="0" bIns="0">
            <a:normAutofit/>
          </a:bodyPr>
          <a:lstStyle/>
          <a:p>
            <a:pPr lvl="0">
              <a:defRPr sz="1800">
                <a:solidFill>
                  <a:srgbClr val="000000"/>
                </a:solidFill>
              </a:defRPr>
            </a:pPr>
            <a:r>
              <a:rPr sz="5000">
                <a:solidFill>
                  <a:srgbClr val="FFFFFF"/>
                </a:solidFill>
              </a:rPr>
              <a:t>Federal Lifetime Registration </a:t>
            </a:r>
          </a:p>
        </p:txBody>
      </p:sp>
      <p:sp>
        <p:nvSpPr>
          <p:cNvPr id="96" name="Shape 96"/>
          <p:cNvSpPr>
            <a:spLocks noGrp="1"/>
          </p:cNvSpPr>
          <p:nvPr>
            <p:ph type="body" idx="1"/>
          </p:nvPr>
        </p:nvSpPr>
        <p:spPr>
          <a:xfrm>
            <a:off x="2971800" y="4267200"/>
            <a:ext cx="6019800" cy="1752600"/>
          </a:xfrm>
          <a:prstGeom prst="rect">
            <a:avLst/>
          </a:prstGeom>
        </p:spPr>
        <p:txBody>
          <a:bodyPr lIns="0" tIns="0" rIns="0" bIns="0">
            <a:normAutofit/>
          </a:bodyPr>
          <a:lstStyle/>
          <a:p>
            <a:pPr lvl="0">
              <a:defRPr sz="1800"/>
            </a:pPr>
            <a:r>
              <a:rPr sz="3400"/>
              <a:t>The Jacob Wetterling Act</a:t>
            </a:r>
          </a:p>
          <a:p>
            <a:pPr lvl="0">
              <a:defRPr sz="1800"/>
            </a:pPr>
            <a:r>
              <a:rPr sz="3400"/>
              <a:t>RCW 9A.44.140, .142</a:t>
            </a:r>
          </a:p>
        </p:txBody>
      </p:sp>
    </p:spTree>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Shape 360"/>
          <p:cNvSpPr>
            <a:spLocks noGrp="1"/>
          </p:cNvSpPr>
          <p:nvPr>
            <p:ph type="title"/>
          </p:nvPr>
        </p:nvSpPr>
        <p:spPr>
          <a:xfrm>
            <a:off x="457200" y="457200"/>
            <a:ext cx="8229600" cy="1371600"/>
          </a:xfrm>
          <a:prstGeom prst="rect">
            <a:avLst/>
          </a:prstGeom>
        </p:spPr>
        <p:txBody>
          <a:bodyPr lIns="0" tIns="0" rIns="0" bIns="0">
            <a:normAutofit/>
          </a:bodyPr>
          <a:lstStyle/>
          <a:p>
            <a:pPr lvl="0" algn="ctr">
              <a:defRPr sz="1800"/>
            </a:pPr>
            <a:r>
              <a:rPr sz="4400" u="sng"/>
              <a:t>State v. Taylor</a:t>
            </a:r>
            <a:br>
              <a:rPr sz="4400" u="sng"/>
            </a:br>
            <a:r>
              <a:rPr sz="4400"/>
              <a:t>162 Wn. App. 791 (2011)</a:t>
            </a:r>
          </a:p>
        </p:txBody>
      </p:sp>
      <p:sp>
        <p:nvSpPr>
          <p:cNvPr id="361" name="Shape 361"/>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Taylor’s conviction- Statutory Rape 3 under RCW 9A.44.079.</a:t>
            </a:r>
          </a:p>
          <a:p>
            <a:pPr lvl="0">
              <a:defRPr sz="1800"/>
            </a:pPr>
            <a:r>
              <a:rPr sz="3200"/>
              <a:t>Convicted in 1988 for crime in 1982</a:t>
            </a:r>
          </a:p>
          <a:p>
            <a:pPr lvl="0">
              <a:defRPr sz="1800"/>
            </a:pPr>
            <a:r>
              <a:rPr sz="3200"/>
              <a:t>RCW 9A.44.079 repealed in 1988</a:t>
            </a:r>
          </a:p>
          <a:p>
            <a:pPr lvl="0">
              <a:defRPr sz="1800"/>
            </a:pPr>
            <a:r>
              <a:rPr sz="3200"/>
              <a:t>Recodified in Rape of a Child Third Degree 9A.44.090 </a:t>
            </a:r>
          </a:p>
          <a:p>
            <a:pPr lvl="0">
              <a:defRPr sz="1800"/>
            </a:pPr>
            <a:r>
              <a:rPr sz="3200"/>
              <a:t>Taylor charged with FTR in 2011</a:t>
            </a:r>
          </a:p>
        </p:txBody>
      </p:sp>
    </p:spTree>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a:spLocks noGrp="1"/>
          </p:cNvSpPr>
          <p:nvPr>
            <p:ph type="title"/>
          </p:nvPr>
        </p:nvSpPr>
        <p:spPr>
          <a:xfrm>
            <a:off x="457200" y="457200"/>
            <a:ext cx="8229600" cy="838200"/>
          </a:xfrm>
          <a:prstGeom prst="rect">
            <a:avLst/>
          </a:prstGeom>
        </p:spPr>
        <p:txBody>
          <a:bodyPr lIns="0" tIns="0" rIns="0" bIns="0">
            <a:normAutofit/>
          </a:bodyPr>
          <a:lstStyle>
            <a:lvl1pPr algn="ctr">
              <a:defRPr u="sng"/>
            </a:lvl1pPr>
          </a:lstStyle>
          <a:p>
            <a:pPr lvl="0">
              <a:defRPr sz="1800" u="none"/>
            </a:pPr>
            <a:r>
              <a:rPr sz="4400" u="sng"/>
              <a:t>Taylor, cont.</a:t>
            </a:r>
          </a:p>
        </p:txBody>
      </p:sp>
      <p:sp>
        <p:nvSpPr>
          <p:cNvPr id="364" name="Shape 364"/>
          <p:cNvSpPr>
            <a:spLocks noGrp="1"/>
          </p:cNvSpPr>
          <p:nvPr>
            <p:ph type="body" idx="1"/>
          </p:nvPr>
        </p:nvSpPr>
        <p:spPr>
          <a:xfrm>
            <a:off x="457200" y="1447800"/>
            <a:ext cx="8229600" cy="5029200"/>
          </a:xfrm>
          <a:prstGeom prst="rect">
            <a:avLst/>
          </a:prstGeom>
        </p:spPr>
        <p:txBody>
          <a:bodyPr lIns="0" tIns="0" rIns="0" bIns="0">
            <a:normAutofit lnSpcReduction="10000"/>
          </a:bodyPr>
          <a:lstStyle/>
          <a:p>
            <a:pPr marL="332613" lvl="0" indent="-332613" defTabSz="886968">
              <a:defRPr sz="1800"/>
            </a:pPr>
            <a:r>
              <a:rPr sz="3104"/>
              <a:t>New elements added to ROC 3, not coextensive with Stat Rape 3</a:t>
            </a:r>
          </a:p>
          <a:p>
            <a:pPr marL="332613" lvl="0" indent="-332613" defTabSz="886968">
              <a:defRPr sz="1800"/>
            </a:pPr>
            <a:r>
              <a:rPr sz="3104"/>
              <a:t>No specific reference to repealed statute in sex offense definition</a:t>
            </a:r>
          </a:p>
          <a:p>
            <a:pPr marL="332613" lvl="0" indent="-332613" defTabSz="886968">
              <a:defRPr sz="1800"/>
            </a:pPr>
            <a:r>
              <a:rPr sz="3104"/>
              <a:t>In 1999, language added that allows crimes existing before 1976 if comparable to sex offenses today.</a:t>
            </a:r>
          </a:p>
          <a:p>
            <a:pPr marL="332613" lvl="0" indent="-332613" defTabSz="886968">
              <a:defRPr sz="1800"/>
            </a:pPr>
            <a:r>
              <a:rPr sz="3104"/>
              <a:t>COA says registration does not apply to crimes repealed after 1976.</a:t>
            </a:r>
          </a:p>
          <a:p>
            <a:pPr marL="332613" lvl="0" indent="-332613" defTabSz="886968">
              <a:defRPr sz="1800"/>
            </a:pPr>
            <a:r>
              <a:rPr sz="3104"/>
              <a:t>State did not prove all elements of FTR</a:t>
            </a:r>
          </a:p>
        </p:txBody>
      </p:sp>
    </p:spTree>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hape 366"/>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What does </a:t>
            </a:r>
            <a:r>
              <a:rPr sz="4400" u="sng"/>
              <a:t>Taylor</a:t>
            </a:r>
            <a:r>
              <a:rPr sz="4400"/>
              <a:t> mean?	</a:t>
            </a:r>
          </a:p>
        </p:txBody>
      </p:sp>
      <p:sp>
        <p:nvSpPr>
          <p:cNvPr id="367" name="Shape 367"/>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Stat Rape 1, 2, 3 convictions are not </a:t>
            </a:r>
          </a:p>
          <a:p>
            <a:pPr lvl="0">
              <a:buSzTx/>
              <a:buNone/>
              <a:defRPr sz="1800"/>
            </a:pPr>
            <a:r>
              <a:rPr sz="3200"/>
              <a:t>	(and have not been) registerable offenses</a:t>
            </a:r>
          </a:p>
          <a:p>
            <a:pPr lvl="0">
              <a:defRPr sz="1800"/>
            </a:pPr>
            <a:r>
              <a:rPr sz="3200"/>
              <a:t>By application of this holding, </a:t>
            </a:r>
          </a:p>
          <a:p>
            <a:pPr lvl="0">
              <a:buSzTx/>
              <a:buNone/>
              <a:defRPr sz="1800"/>
            </a:pPr>
            <a:r>
              <a:rPr sz="3200"/>
              <a:t>	Indecent Liberties under 9A.</a:t>
            </a:r>
            <a:r>
              <a:rPr sz="3200" u="sng"/>
              <a:t>88</a:t>
            </a:r>
            <a:r>
              <a:rPr sz="3200"/>
              <a:t>.100 (recodified in 1979 into 9A.44.100) never was a registerable offense and doesn’t fall under definition of a sex offense.</a:t>
            </a:r>
          </a:p>
        </p:txBody>
      </p:sp>
    </p:spTree>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 name="Shape 369"/>
          <p:cNvSpPr>
            <a:spLocks noGrp="1"/>
          </p:cNvSpPr>
          <p:nvPr>
            <p:ph type="title"/>
          </p:nvPr>
        </p:nvSpPr>
        <p:spPr>
          <a:xfrm>
            <a:off x="457200" y="457200"/>
            <a:ext cx="8229600" cy="1371600"/>
          </a:xfrm>
          <a:prstGeom prst="rect">
            <a:avLst/>
          </a:prstGeom>
        </p:spPr>
        <p:txBody>
          <a:bodyPr lIns="0" tIns="0" rIns="0" bIns="0">
            <a:normAutofit/>
          </a:bodyPr>
          <a:lstStyle/>
          <a:p>
            <a:pPr lvl="0" algn="ctr">
              <a:defRPr sz="1800"/>
            </a:pPr>
            <a:r>
              <a:rPr sz="4400" u="sng"/>
              <a:t>State v. Caton</a:t>
            </a:r>
            <a:br>
              <a:rPr sz="4400" u="sng"/>
            </a:br>
            <a:r>
              <a:rPr sz="4400"/>
              <a:t>163 Wn. App. 659 (2011)</a:t>
            </a:r>
          </a:p>
        </p:txBody>
      </p:sp>
      <p:sp>
        <p:nvSpPr>
          <p:cNvPr id="370" name="Shape 370"/>
          <p:cNvSpPr>
            <a:spLocks noGrp="1"/>
          </p:cNvSpPr>
          <p:nvPr>
            <p:ph type="body" idx="1"/>
          </p:nvPr>
        </p:nvSpPr>
        <p:spPr>
          <a:xfrm>
            <a:off x="457200" y="1981200"/>
            <a:ext cx="8229600" cy="3886200"/>
          </a:xfrm>
          <a:prstGeom prst="rect">
            <a:avLst/>
          </a:prstGeom>
        </p:spPr>
        <p:txBody>
          <a:bodyPr lIns="0" tIns="0" rIns="0" bIns="0">
            <a:normAutofit/>
          </a:bodyPr>
          <a:lstStyle/>
          <a:p>
            <a:pPr marL="300037" lvl="0" indent="-300037">
              <a:spcBef>
                <a:spcPts val="600"/>
              </a:spcBef>
              <a:defRPr sz="1800"/>
            </a:pPr>
            <a:r>
              <a:rPr sz="2800"/>
              <a:t>Setting reporting dates within 90 day reporting period did not violate equal protection clause.</a:t>
            </a:r>
          </a:p>
          <a:p>
            <a:pPr marL="300037" lvl="0" indent="-300037">
              <a:spcBef>
                <a:spcPts val="600"/>
              </a:spcBef>
              <a:defRPr sz="1800"/>
            </a:pPr>
            <a:r>
              <a:rPr sz="2800"/>
              <a:t>Rejected a number of other defense arguments</a:t>
            </a:r>
          </a:p>
          <a:p>
            <a:pPr marL="300037" lvl="0" indent="-300037">
              <a:spcBef>
                <a:spcPts val="600"/>
              </a:spcBef>
              <a:defRPr sz="1800"/>
            </a:pPr>
            <a:r>
              <a:rPr sz="2800"/>
              <a:t>Reversed by Supreme Court- </a:t>
            </a:r>
            <a:r>
              <a:rPr sz="2800" u="sng"/>
              <a:t>State v. Caton</a:t>
            </a:r>
            <a:r>
              <a:rPr sz="2800"/>
              <a:t>, 174 Wn.2d 239 (2012)</a:t>
            </a:r>
          </a:p>
          <a:p>
            <a:pPr marL="661307" lvl="1" indent="-204107">
              <a:spcBef>
                <a:spcPts val="400"/>
              </a:spcBef>
              <a:buClr>
                <a:srgbClr val="9999CC"/>
              </a:buClr>
              <a:defRPr sz="1800"/>
            </a:pPr>
            <a:r>
              <a:rPr sz="2000"/>
              <a:t>Event that started 90 day period ambiguous</a:t>
            </a:r>
            <a:endParaRPr sz="2800"/>
          </a:p>
          <a:p>
            <a:pPr marL="661307" lvl="1" indent="-204107">
              <a:spcBef>
                <a:spcPts val="400"/>
              </a:spcBef>
              <a:buClr>
                <a:srgbClr val="9999CC"/>
              </a:buClr>
              <a:defRPr sz="1800"/>
            </a:pPr>
            <a:r>
              <a:rPr sz="2000"/>
              <a:t>State did not prove it’s case- insufficient evidence to prove that he didn’t report within 90 days of registration</a:t>
            </a:r>
          </a:p>
        </p:txBody>
      </p:sp>
    </p:spTree>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a:spLocks noGrp="1"/>
          </p:cNvSpPr>
          <p:nvPr>
            <p:ph type="title"/>
          </p:nvPr>
        </p:nvSpPr>
        <p:spPr>
          <a:xfrm>
            <a:off x="457200" y="457200"/>
            <a:ext cx="8229600" cy="1371600"/>
          </a:xfrm>
          <a:prstGeom prst="rect">
            <a:avLst/>
          </a:prstGeom>
        </p:spPr>
        <p:txBody>
          <a:bodyPr lIns="0" tIns="0" rIns="0" bIns="0">
            <a:normAutofit/>
          </a:bodyPr>
          <a:lstStyle/>
          <a:p>
            <a:pPr lvl="0" algn="ctr">
              <a:defRPr sz="1800"/>
            </a:pPr>
            <a:r>
              <a:rPr sz="4400" u="sng"/>
              <a:t>State v. Sanchez</a:t>
            </a:r>
            <a:br>
              <a:rPr sz="4400" u="sng"/>
            </a:br>
            <a:r>
              <a:rPr sz="4400"/>
              <a:t>279 P.3</a:t>
            </a:r>
            <a:r>
              <a:rPr sz="4400" baseline="30000"/>
              <a:t>rd</a:t>
            </a:r>
            <a:r>
              <a:rPr sz="4400"/>
              <a:t> 999 (2012)</a:t>
            </a:r>
          </a:p>
        </p:txBody>
      </p:sp>
      <p:sp>
        <p:nvSpPr>
          <p:cNvPr id="373" name="Shape 373"/>
          <p:cNvSpPr>
            <a:spLocks noGrp="1"/>
          </p:cNvSpPr>
          <p:nvPr>
            <p:ph type="body" idx="1"/>
          </p:nvPr>
        </p:nvSpPr>
        <p:spPr>
          <a:xfrm>
            <a:off x="457200" y="1981200"/>
            <a:ext cx="8229600" cy="3886200"/>
          </a:xfrm>
          <a:prstGeom prst="rect">
            <a:avLst/>
          </a:prstGeom>
        </p:spPr>
        <p:txBody>
          <a:bodyPr lIns="0" tIns="0" rIns="0" bIns="0">
            <a:normAutofit/>
          </a:bodyPr>
          <a:lstStyle/>
          <a:p>
            <a:pPr marL="300037" lvl="0" indent="-300037">
              <a:spcBef>
                <a:spcPts val="600"/>
              </a:spcBef>
              <a:defRPr sz="1800"/>
            </a:pPr>
            <a:r>
              <a:rPr sz="2800"/>
              <a:t>Juvenile court is statutorily required to send records to sheriff’s office pursuant to RCW 4.24.550(6)</a:t>
            </a:r>
          </a:p>
          <a:p>
            <a:pPr marL="300037" lvl="0" indent="-300037">
              <a:spcBef>
                <a:spcPts val="600"/>
              </a:spcBef>
              <a:defRPr sz="1800"/>
            </a:pPr>
            <a:r>
              <a:rPr sz="2800"/>
              <a:t>Sanchez appealed release of SSODA evaluation</a:t>
            </a:r>
          </a:p>
          <a:p>
            <a:pPr marL="300037" lvl="0" indent="-300037">
              <a:spcBef>
                <a:spcPts val="600"/>
              </a:spcBef>
              <a:defRPr sz="1800"/>
            </a:pPr>
            <a:r>
              <a:rPr sz="2800"/>
              <a:t>D argued that numerous other statutes prevent release of SSODA report</a:t>
            </a:r>
          </a:p>
          <a:p>
            <a:pPr marL="300037" lvl="0" indent="-300037">
              <a:spcBef>
                <a:spcPts val="600"/>
              </a:spcBef>
              <a:defRPr sz="1800"/>
            </a:pPr>
            <a:r>
              <a:rPr sz="2800"/>
              <a:t>Held- SSODA report release is authorized pursuant to RCW 4.24.550</a:t>
            </a:r>
          </a:p>
        </p:txBody>
      </p:sp>
    </p:spTree>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Shape 375"/>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Additional resource</a:t>
            </a:r>
          </a:p>
        </p:txBody>
      </p:sp>
      <p:sp>
        <p:nvSpPr>
          <p:cNvPr id="376" name="Shape 376"/>
          <p:cNvSpPr>
            <a:spLocks noGrp="1"/>
          </p:cNvSpPr>
          <p:nvPr>
            <p:ph type="body" idx="1"/>
          </p:nvPr>
        </p:nvSpPr>
        <p:spPr>
          <a:xfrm>
            <a:off x="457200" y="1981200"/>
            <a:ext cx="8229600" cy="3886200"/>
          </a:xfrm>
          <a:prstGeom prst="rect">
            <a:avLst/>
          </a:prstGeom>
        </p:spPr>
        <p:txBody>
          <a:bodyPr lIns="0" tIns="0" rIns="0" bIns="0">
            <a:normAutofit/>
          </a:bodyPr>
          <a:lstStyle/>
          <a:p>
            <a:pPr lvl="0">
              <a:buSzTx/>
              <a:buNone/>
              <a:defRPr sz="1800"/>
            </a:pPr>
            <a:endParaRPr sz="3200"/>
          </a:p>
          <a:p>
            <a:pPr lvl="0">
              <a:defRPr sz="1800"/>
            </a:pPr>
            <a:r>
              <a:rPr sz="3200" u="sng">
                <a:solidFill>
                  <a:srgbClr val="666699"/>
                </a:solidFill>
                <a:uFill>
                  <a:solidFill>
                    <a:srgbClr val="666699"/>
                  </a:solidFill>
                </a:uFill>
                <a:hlinkClick r:id="rId2"/>
              </a:rPr>
              <a:t>www.leg.wa.gov-</a:t>
            </a:r>
            <a:r>
              <a:rPr sz="3200"/>
              <a:t> bill lookup</a:t>
            </a:r>
          </a:p>
          <a:p>
            <a:pPr marL="742950" lvl="1" indent="-285750">
              <a:spcBef>
                <a:spcPts val="600"/>
              </a:spcBef>
              <a:buClr>
                <a:srgbClr val="9999CC"/>
              </a:buClr>
              <a:defRPr sz="1800"/>
            </a:pPr>
            <a:r>
              <a:rPr sz="2800"/>
              <a:t>View the “session law”</a:t>
            </a:r>
          </a:p>
          <a:p>
            <a:pPr marL="742950" lvl="1" indent="-285750">
              <a:spcBef>
                <a:spcPts val="600"/>
              </a:spcBef>
              <a:buClr>
                <a:srgbClr val="9999CC"/>
              </a:buClr>
              <a:defRPr sz="1800"/>
            </a:pPr>
            <a:r>
              <a:rPr sz="2800"/>
              <a:t>Always read the bill so you can see what changes have been made</a:t>
            </a:r>
          </a:p>
        </p:txBody>
      </p:sp>
    </p:spTree>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Shape 378"/>
          <p:cNvSpPr>
            <a:spLocks noGrp="1"/>
          </p:cNvSpPr>
          <p:nvPr>
            <p:ph type="body" idx="1"/>
          </p:nvPr>
        </p:nvSpPr>
        <p:spPr>
          <a:xfrm>
            <a:off x="457200" y="1905000"/>
            <a:ext cx="8229600" cy="2286000"/>
          </a:xfrm>
          <a:prstGeom prst="rect">
            <a:avLst/>
          </a:prstGeom>
        </p:spPr>
        <p:txBody>
          <a:bodyPr lIns="0" tIns="0" rIns="0" bIns="0">
            <a:normAutofit/>
          </a:bodyPr>
          <a:lstStyle/>
          <a:p>
            <a:pPr lvl="0" algn="ctr">
              <a:spcBef>
                <a:spcPts val="400"/>
              </a:spcBef>
              <a:buSzTx/>
              <a:buNone/>
              <a:defRPr sz="1800"/>
            </a:pPr>
            <a:r>
              <a:rPr lang="en-US" sz="2000" dirty="0" smtClean="0"/>
              <a:t>Original PowerPoint created by </a:t>
            </a:r>
            <a:r>
              <a:rPr sz="2000" dirty="0" smtClean="0"/>
              <a:t>Sara </a:t>
            </a:r>
            <a:r>
              <a:rPr sz="2000" dirty="0"/>
              <a:t>McCulloch</a:t>
            </a:r>
          </a:p>
          <a:p>
            <a:pPr lvl="0" algn="ctr">
              <a:spcBef>
                <a:spcPts val="400"/>
              </a:spcBef>
              <a:buSzTx/>
              <a:buNone/>
              <a:defRPr sz="1800"/>
            </a:pPr>
            <a:r>
              <a:rPr lang="en-US" sz="2000" dirty="0" smtClean="0"/>
              <a:t>Former </a:t>
            </a:r>
            <a:r>
              <a:rPr sz="2000" dirty="0" smtClean="0"/>
              <a:t>Deputy </a:t>
            </a:r>
            <a:r>
              <a:rPr sz="2000" dirty="0"/>
              <a:t>Prosecuting Attorney</a:t>
            </a:r>
          </a:p>
          <a:p>
            <a:pPr lvl="0" algn="ctr">
              <a:spcBef>
                <a:spcPts val="400"/>
              </a:spcBef>
              <a:buSzTx/>
              <a:buNone/>
              <a:defRPr sz="1800"/>
            </a:pPr>
            <a:r>
              <a:rPr sz="2000" dirty="0"/>
              <a:t>Senior Specialist, Sex Offender Registration</a:t>
            </a:r>
          </a:p>
          <a:p>
            <a:pPr lvl="0" algn="ctr">
              <a:spcBef>
                <a:spcPts val="400"/>
              </a:spcBef>
              <a:buSzTx/>
              <a:buNone/>
              <a:defRPr sz="1800"/>
            </a:pPr>
            <a:r>
              <a:rPr sz="2000" dirty="0"/>
              <a:t>King County Prosecuting Attorney’s </a:t>
            </a:r>
            <a:r>
              <a:rPr sz="2000" dirty="0" smtClean="0"/>
              <a:t>Office</a:t>
            </a:r>
            <a:endParaRPr sz="2000"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457200" y="457200"/>
            <a:ext cx="8229600" cy="1371600"/>
          </a:xfrm>
          <a:prstGeom prst="rect">
            <a:avLst/>
          </a:prstGeom>
        </p:spPr>
        <p:txBody>
          <a:bodyPr lIns="0" tIns="0" rIns="0" bIns="0">
            <a:normAutofit/>
          </a:bodyPr>
          <a:lstStyle/>
          <a:p>
            <a:pPr lvl="0">
              <a:defRPr sz="1800"/>
            </a:pPr>
            <a:r>
              <a:rPr sz="4400"/>
              <a:t>The Jacob Wetterling Act</a:t>
            </a:r>
          </a:p>
        </p:txBody>
      </p:sp>
      <p:sp>
        <p:nvSpPr>
          <p:cNvPr id="99" name="Shape 99"/>
          <p:cNvSpPr>
            <a:spLocks noGrp="1"/>
          </p:cNvSpPr>
          <p:nvPr>
            <p:ph type="body" idx="1"/>
          </p:nvPr>
        </p:nvSpPr>
        <p:spPr>
          <a:xfrm>
            <a:off x="457200" y="1981200"/>
            <a:ext cx="8229600" cy="3886200"/>
          </a:xfrm>
          <a:prstGeom prst="rect">
            <a:avLst/>
          </a:prstGeom>
        </p:spPr>
        <p:txBody>
          <a:bodyPr lIns="0" tIns="0" rIns="0" bIns="0">
            <a:normAutofit/>
          </a:bodyPr>
          <a:lstStyle/>
          <a:p>
            <a:pPr lvl="0">
              <a:defRPr sz="1800"/>
            </a:pPr>
            <a:r>
              <a:rPr sz="3200"/>
              <a:t>Federal Legislation passed in 1994</a:t>
            </a:r>
          </a:p>
          <a:p>
            <a:pPr lvl="0">
              <a:defRPr sz="1800"/>
            </a:pPr>
            <a:r>
              <a:rPr sz="3200"/>
              <a:t>Required States to meet more stringent Duration of Registration Guidelines</a:t>
            </a:r>
          </a:p>
          <a:p>
            <a:pPr lvl="0">
              <a:defRPr sz="1800"/>
            </a:pPr>
            <a:r>
              <a:rPr sz="3200"/>
              <a:t>Penalties- 10% of Byrne Grant Funding</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9999FF"/>
      </a:accent1>
      <a:accent2>
        <a:srgbClr val="9999CC"/>
      </a:accent2>
      <a:accent3>
        <a:srgbClr val="8F8F8F"/>
      </a:accent3>
      <a:accent4>
        <a:srgbClr val="707070"/>
      </a:accent4>
      <a:accent5>
        <a:srgbClr val="CACAFF"/>
      </a:accent5>
      <a:accent6>
        <a:srgbClr val="8A8A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99FF"/>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9999FF"/>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9999FF"/>
      </a:accent1>
      <a:accent2>
        <a:srgbClr val="9999CC"/>
      </a:accent2>
      <a:accent3>
        <a:srgbClr val="8F8F8F"/>
      </a:accent3>
      <a:accent4>
        <a:srgbClr val="707070"/>
      </a:accent4>
      <a:accent5>
        <a:srgbClr val="CACAFF"/>
      </a:accent5>
      <a:accent6>
        <a:srgbClr val="8A8AB9"/>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9999FF"/>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9999FF"/>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118</TotalTime>
  <Words>4544</Words>
  <Application>Microsoft Office PowerPoint</Application>
  <PresentationFormat>On-screen Show (4:3)</PresentationFormat>
  <Paragraphs>490</Paragraphs>
  <Slides>86</Slides>
  <Notes>0</Notes>
  <HiddenSlides>0</HiddenSlides>
  <MMClips>0</MMClips>
  <ScaleCrop>false</ScaleCrop>
  <HeadingPairs>
    <vt:vector size="4" baseType="variant">
      <vt:variant>
        <vt:lpstr>Theme</vt:lpstr>
      </vt:variant>
      <vt:variant>
        <vt:i4>1</vt:i4>
      </vt:variant>
      <vt:variant>
        <vt:lpstr>Slide Titles</vt:lpstr>
      </vt:variant>
      <vt:variant>
        <vt:i4>86</vt:i4>
      </vt:variant>
    </vt:vector>
  </HeadingPairs>
  <TitlesOfParts>
    <vt:vector size="87" baseType="lpstr">
      <vt:lpstr>Default</vt:lpstr>
      <vt:lpstr>Sex Offender Registration Legislative Update 2014</vt:lpstr>
      <vt:lpstr>Outline of Lecture </vt:lpstr>
      <vt:lpstr>Handouts</vt:lpstr>
      <vt:lpstr>What’s New in 2012 and 2014?</vt:lpstr>
      <vt:lpstr>Recap of 2011 changes</vt:lpstr>
      <vt:lpstr>Recap of 2010 Changes</vt:lpstr>
      <vt:lpstr>Recap of 2010 Changes</vt:lpstr>
      <vt:lpstr>Federal Lifetime Registration </vt:lpstr>
      <vt:lpstr>The Jacob Wetterling Act</vt:lpstr>
      <vt:lpstr>Federal Act Requirements</vt:lpstr>
      <vt:lpstr>Early Amendments</vt:lpstr>
      <vt:lpstr>2001 Amendments-  Final Bill Report-March 30, 2001</vt:lpstr>
      <vt:lpstr>Actual RCW Amendment  9A.44.140 (2001 c. 170 §2)</vt:lpstr>
      <vt:lpstr>PowerPoint Presentation</vt:lpstr>
      <vt:lpstr>9A.44.140 (5)</vt:lpstr>
      <vt:lpstr>What does this mean?</vt:lpstr>
      <vt:lpstr>Final Bill Report from House Synopsis as Enacted June 7, 2001</vt:lpstr>
      <vt:lpstr>Recidivists</vt:lpstr>
      <vt:lpstr>Aggravated Offenses</vt:lpstr>
      <vt:lpstr>Simplified Rule</vt:lpstr>
      <vt:lpstr>Sunset Provision</vt:lpstr>
      <vt:lpstr>RCW 9A.44.142(2) Sunset Provisions</vt:lpstr>
      <vt:lpstr>RCW 9A.44.142(5) Sunset Provisions</vt:lpstr>
      <vt:lpstr>Registration Consequences  by Conviction</vt:lpstr>
      <vt:lpstr>Registration Consequences  by Conviction- Chart</vt:lpstr>
      <vt:lpstr>Registration Consequences  by Conviction- Attempted Crimes</vt:lpstr>
      <vt:lpstr>Registration Consequences  by Conviction</vt:lpstr>
      <vt:lpstr>Registration Consequences  by Conviction- Juvenile Conviction</vt:lpstr>
      <vt:lpstr>Registration Consequences  by Conviction- Aggravated Offenses</vt:lpstr>
      <vt:lpstr>Aggravated Offenses</vt:lpstr>
      <vt:lpstr>Aggravated Offenses</vt:lpstr>
      <vt:lpstr>PowerPoint Presentation</vt:lpstr>
      <vt:lpstr>PowerPoint Presentation</vt:lpstr>
      <vt:lpstr>CM 1- Juvenile </vt:lpstr>
      <vt:lpstr>CM 1- Adult Class A Offense</vt:lpstr>
      <vt:lpstr>CM 1- Adult Class B Offense</vt:lpstr>
      <vt:lpstr>Aggravated Offense Example- Incest 1</vt:lpstr>
      <vt:lpstr>Possible Aggravated Offense?</vt:lpstr>
      <vt:lpstr>Aggravated Offense Example- Incest 1</vt:lpstr>
      <vt:lpstr>Voyeurism</vt:lpstr>
      <vt:lpstr>More than one sex/kidnap offense</vt:lpstr>
      <vt:lpstr>SVPs (RCW 71.09.020)</vt:lpstr>
      <vt:lpstr>Failure to Register </vt:lpstr>
      <vt:lpstr>Certain offenses cannot petition</vt:lpstr>
      <vt:lpstr>Forcible Compulsion Definition</vt:lpstr>
      <vt:lpstr>Chart</vt:lpstr>
      <vt:lpstr>Fixed Residence/ Lacks a Fixed Residence</vt:lpstr>
      <vt:lpstr>Fixed Residence/  Lacks a fixed residence</vt:lpstr>
      <vt:lpstr>Fixed Residence</vt:lpstr>
      <vt:lpstr>PowerPoint Presentation</vt:lpstr>
      <vt:lpstr>PowerPoint Presentation</vt:lpstr>
      <vt:lpstr>PowerPoint Presentation</vt:lpstr>
      <vt:lpstr>PowerPoint Presentation</vt:lpstr>
      <vt:lpstr>PowerPoint Presentation</vt:lpstr>
      <vt:lpstr>PowerPoint Presentation</vt:lpstr>
      <vt:lpstr>Lacks a Fixed Residence</vt:lpstr>
      <vt:lpstr>PowerPoint Presentation</vt:lpstr>
      <vt:lpstr>New residence definitions</vt:lpstr>
      <vt:lpstr>Earlier Changes to Registration Requirements</vt:lpstr>
      <vt:lpstr>Requirements at Registration</vt:lpstr>
      <vt:lpstr>Address Verification </vt:lpstr>
      <vt:lpstr>Address Verification</vt:lpstr>
      <vt:lpstr>PowerPoint Presentation</vt:lpstr>
      <vt:lpstr>Out of State Sex Offenses</vt:lpstr>
      <vt:lpstr>Out of State Sex Offenses </vt:lpstr>
      <vt:lpstr>Administrative Relief for  Out of State Sex Offenders</vt:lpstr>
      <vt:lpstr>PowerPoint Presentation</vt:lpstr>
      <vt:lpstr>In practice </vt:lpstr>
      <vt:lpstr>Relief of Registration</vt:lpstr>
      <vt:lpstr>Administrative Relief of Duty to Register-  RCW 9A.44.141</vt:lpstr>
      <vt:lpstr>2010- “Disqualifying Offense”</vt:lpstr>
      <vt:lpstr>2011-  “In the Community” </vt:lpstr>
      <vt:lpstr>Disqualifying Offense Examples</vt:lpstr>
      <vt:lpstr>Confinement for  Non-Disqualifying Offense </vt:lpstr>
      <vt:lpstr>Conviction for Att. FTR  (Gross Misdemeanor)</vt:lpstr>
      <vt:lpstr>Conviction for Gross Misdemeanor FTR</vt:lpstr>
      <vt:lpstr>Warrants and Non-compliance with Registration </vt:lpstr>
      <vt:lpstr>Example continued</vt:lpstr>
      <vt:lpstr>Case Law Update</vt:lpstr>
      <vt:lpstr>State v. Taylor 162 Wn. App. 791 (2011)</vt:lpstr>
      <vt:lpstr>Taylor, cont.</vt:lpstr>
      <vt:lpstr>What does Taylor mean? </vt:lpstr>
      <vt:lpstr>State v. Caton 163 Wn. App. 659 (2011)</vt:lpstr>
      <vt:lpstr>State v. Sanchez 279 P.3rd 999 (2012)</vt:lpstr>
      <vt:lpstr>Additional resource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 Offender Registration Legislative Update 2012</dc:title>
  <dc:creator>Geraghty, Tim</dc:creator>
  <cp:lastModifiedBy>Timothy P Geraghty</cp:lastModifiedBy>
  <cp:revision>11</cp:revision>
  <dcterms:modified xsi:type="dcterms:W3CDTF">2014-09-17T13:40:00Z</dcterms:modified>
</cp:coreProperties>
</file>